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6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H:\0_ACTT_CONFERENCE_APRIL-2013\PPT_ACTT_CONFERENCE_PRESENTATION_3230413\ppt%20charts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lrMapOvr bg1="lt1" tx1="dk1" bg2="lt2" tx2="dk2" accent1="accent1" accent2="accent2" accent3="accent3" accent4="accent4" accent5="accent5" accent6="accent6" hlink="hlink" folHlink="folHlink"/>
  <c:chart>
    <c:plotArea>
      <c:layout/>
      <c:barChart>
        <c:barDir val="col"/>
        <c:grouping val="clustered"/>
        <c:ser>
          <c:idx val="0"/>
          <c:order val="0"/>
          <c:tx>
            <c:strRef>
              <c:f>Sheet1!$D$5</c:f>
              <c:strCache>
                <c:ptCount val="1"/>
                <c:pt idx="0">
                  <c:v>Sem1</c:v>
                </c:pt>
              </c:strCache>
            </c:strRef>
          </c:tx>
          <c:spPr>
            <a:solidFill>
              <a:srgbClr val="00B050"/>
            </a:solidFill>
          </c:spPr>
          <c:dLbls>
            <c:txPr>
              <a:bodyPr/>
              <a:lstStyle/>
              <a:p>
                <a:pPr>
                  <a:defRPr sz="1700" baseline="0">
                    <a:solidFill>
                      <a:schemeClr val="accent1"/>
                    </a:solidFill>
                  </a:defRPr>
                </a:pPr>
                <a:endParaRPr lang="en-US"/>
              </a:p>
            </c:txPr>
            <c:showVal val="1"/>
          </c:dLbls>
          <c:cat>
            <c:strRef>
              <c:f>Sheet1!$E$4:$J$4</c:f>
              <c:strCache>
                <c:ptCount val="6"/>
                <c:pt idx="0">
                  <c:v>Bus</c:v>
                </c:pt>
                <c:pt idx="1">
                  <c:v>Edu</c:v>
                </c:pt>
                <c:pt idx="2">
                  <c:v>Hum</c:v>
                </c:pt>
                <c:pt idx="3">
                  <c:v>Sci</c:v>
                </c:pt>
                <c:pt idx="4">
                  <c:v>Soc</c:v>
                </c:pt>
                <c:pt idx="5">
                  <c:v>Theo</c:v>
                </c:pt>
              </c:strCache>
            </c:strRef>
          </c:cat>
          <c:val>
            <c:numRef>
              <c:f>Sheet1!$E$5:$J$5</c:f>
              <c:numCache>
                <c:formatCode>General</c:formatCode>
                <c:ptCount val="6"/>
                <c:pt idx="0">
                  <c:v>561</c:v>
                </c:pt>
                <c:pt idx="1">
                  <c:v>758</c:v>
                </c:pt>
                <c:pt idx="2">
                  <c:v>572</c:v>
                </c:pt>
                <c:pt idx="3">
                  <c:v>1125</c:v>
                </c:pt>
                <c:pt idx="4">
                  <c:v>988</c:v>
                </c:pt>
                <c:pt idx="5">
                  <c:v>926</c:v>
                </c:pt>
              </c:numCache>
            </c:numRef>
          </c:val>
        </c:ser>
        <c:ser>
          <c:idx val="1"/>
          <c:order val="1"/>
          <c:tx>
            <c:strRef>
              <c:f>Sheet1!$D$6</c:f>
              <c:strCache>
                <c:ptCount val="1"/>
                <c:pt idx="0">
                  <c:v>Sem2</c:v>
                </c:pt>
              </c:strCache>
            </c:strRef>
          </c:tx>
          <c:spPr>
            <a:solidFill>
              <a:srgbClr val="F79646">
                <a:lumMod val="75000"/>
              </a:srgbClr>
            </a:solidFill>
          </c:spPr>
          <c:dLbls>
            <c:txPr>
              <a:bodyPr/>
              <a:lstStyle/>
              <a:p>
                <a:pPr>
                  <a:defRPr sz="1700" baseline="0">
                    <a:solidFill>
                      <a:schemeClr val="accent2"/>
                    </a:solidFill>
                  </a:defRPr>
                </a:pPr>
                <a:endParaRPr lang="en-US"/>
              </a:p>
            </c:txPr>
            <c:showVal val="1"/>
          </c:dLbls>
          <c:cat>
            <c:strRef>
              <c:f>Sheet1!$E$4:$J$4</c:f>
              <c:strCache>
                <c:ptCount val="6"/>
                <c:pt idx="0">
                  <c:v>Bus</c:v>
                </c:pt>
                <c:pt idx="1">
                  <c:v>Edu</c:v>
                </c:pt>
                <c:pt idx="2">
                  <c:v>Hum</c:v>
                </c:pt>
                <c:pt idx="3">
                  <c:v>Sci</c:v>
                </c:pt>
                <c:pt idx="4">
                  <c:v>Soc</c:v>
                </c:pt>
                <c:pt idx="5">
                  <c:v>Theo</c:v>
                </c:pt>
              </c:strCache>
            </c:strRef>
          </c:cat>
          <c:val>
            <c:numRef>
              <c:f>Sheet1!$E$6:$J$6</c:f>
              <c:numCache>
                <c:formatCode>General</c:formatCode>
                <c:ptCount val="6"/>
                <c:pt idx="0">
                  <c:v>542</c:v>
                </c:pt>
                <c:pt idx="1">
                  <c:v>544</c:v>
                </c:pt>
                <c:pt idx="2">
                  <c:v>516</c:v>
                </c:pt>
                <c:pt idx="3">
                  <c:v>992</c:v>
                </c:pt>
                <c:pt idx="4">
                  <c:v>590</c:v>
                </c:pt>
                <c:pt idx="5">
                  <c:v>549</c:v>
                </c:pt>
              </c:numCache>
            </c:numRef>
          </c:val>
        </c:ser>
        <c:axId val="54662272"/>
        <c:axId val="54663808"/>
      </c:barChart>
      <c:catAx>
        <c:axId val="54662272"/>
        <c:scaling>
          <c:orientation val="minMax"/>
        </c:scaling>
        <c:axPos val="b"/>
        <c:tickLblPos val="nextTo"/>
        <c:txPr>
          <a:bodyPr/>
          <a:lstStyle/>
          <a:p>
            <a:pPr>
              <a:defRPr sz="2000" baseline="0"/>
            </a:pPr>
            <a:endParaRPr lang="en-US"/>
          </a:p>
        </c:txPr>
        <c:crossAx val="54663808"/>
        <c:crosses val="autoZero"/>
        <c:auto val="1"/>
        <c:lblAlgn val="ctr"/>
        <c:lblOffset val="100"/>
      </c:catAx>
      <c:valAx>
        <c:axId val="54663808"/>
        <c:scaling>
          <c:orientation val="minMax"/>
        </c:scaling>
        <c:axPos val="l"/>
        <c:majorGridlines/>
        <c:numFmt formatCode="General" sourceLinked="1"/>
        <c:tickLblPos val="nextTo"/>
        <c:crossAx val="54662272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2000" baseline="0"/>
          </a:pPr>
          <a:endParaRPr lang="en-US"/>
        </a:p>
      </c:txPr>
    </c:legend>
    <c:plotVisOnly val="1"/>
  </c:chart>
  <c:txPr>
    <a:bodyPr/>
    <a:lstStyle/>
    <a:p>
      <a:pPr>
        <a:defRPr sz="1500" b="1" i="0" baseline="0"/>
      </a:pPr>
      <a:endParaRPr lang="en-US"/>
    </a:p>
  </c:txPr>
  <c:externalData r:id="rId2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59E63-2A73-49CC-8B4B-E2039BEFE367}" type="datetimeFigureOut">
              <a:rPr lang="en-US" smtClean="0"/>
              <a:pPr/>
              <a:t>4/29/2013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B6EA-6529-48F1-9984-2D2F49504C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59E63-2A73-49CC-8B4B-E2039BEFE367}" type="datetimeFigureOut">
              <a:rPr lang="en-US" smtClean="0"/>
              <a:pPr/>
              <a:t>4/29/2013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B6EA-6529-48F1-9984-2D2F49504C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59E63-2A73-49CC-8B4B-E2039BEFE367}" type="datetimeFigureOut">
              <a:rPr lang="en-US" smtClean="0"/>
              <a:pPr/>
              <a:t>4/29/2013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B6EA-6529-48F1-9984-2D2F49504C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59E63-2A73-49CC-8B4B-E2039BEFE367}" type="datetimeFigureOut">
              <a:rPr lang="en-US" smtClean="0"/>
              <a:pPr/>
              <a:t>4/29/2013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B6EA-6529-48F1-9984-2D2F49504C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59E63-2A73-49CC-8B4B-E2039BEFE367}" type="datetimeFigureOut">
              <a:rPr lang="en-US" smtClean="0"/>
              <a:pPr/>
              <a:t>4/29/2013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B6EA-6529-48F1-9984-2D2F49504C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59E63-2A73-49CC-8B4B-E2039BEFE367}" type="datetimeFigureOut">
              <a:rPr lang="en-US" smtClean="0"/>
              <a:pPr/>
              <a:t>4/29/2013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B6EA-6529-48F1-9984-2D2F49504C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59E63-2A73-49CC-8B4B-E2039BEFE367}" type="datetimeFigureOut">
              <a:rPr lang="en-US" smtClean="0"/>
              <a:pPr/>
              <a:t>4/29/2013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B6EA-6529-48F1-9984-2D2F49504C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59E63-2A73-49CC-8B4B-E2039BEFE367}" type="datetimeFigureOut">
              <a:rPr lang="en-US" smtClean="0"/>
              <a:pPr/>
              <a:t>4/29/2013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B6EA-6529-48F1-9984-2D2F49504C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59E63-2A73-49CC-8B4B-E2039BEFE367}" type="datetimeFigureOut">
              <a:rPr lang="en-US" smtClean="0"/>
              <a:pPr/>
              <a:t>4/29/2013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B6EA-6529-48F1-9984-2D2F49504C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59E63-2A73-49CC-8B4B-E2039BEFE367}" type="datetimeFigureOut">
              <a:rPr lang="en-US" smtClean="0"/>
              <a:pPr/>
              <a:t>4/29/2013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B6EA-6529-48F1-9984-2D2F49504C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59E63-2A73-49CC-8B4B-E2039BEFE367}" type="datetimeFigureOut">
              <a:rPr lang="en-US" smtClean="0"/>
              <a:pPr/>
              <a:t>4/29/2013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B6EA-6529-48F1-9984-2D2F49504C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59E63-2A73-49CC-8B4B-E2039BEFE367}" type="datetimeFigureOut">
              <a:rPr lang="en-US" smtClean="0"/>
              <a:pPr/>
              <a:t>4/29/2013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5B6EA-6529-48F1-9984-2D2F49504C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609600"/>
            <a:ext cx="8077200" cy="32004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POWERPOINT IN EDUCATIONAL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DELIVERY PROCESSES AT </a:t>
            </a:r>
            <a:r>
              <a:rPr lang="en-US" dirty="0" smtClean="0">
                <a:solidFill>
                  <a:srgbClr val="FF0000"/>
                </a:solidFill>
              </a:rPr>
              <a:t>USC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By Anthony Brumble,</a:t>
            </a:r>
            <a:br>
              <a:rPr lang="en-US" dirty="0" smtClean="0"/>
            </a:br>
            <a:r>
              <a:rPr lang="en-US" dirty="0" smtClean="0"/>
              <a:t>University of the Southern Caribbean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www.usc.edu.tt</a:t>
            </a: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PowerPoint | A useful complementary tool for instructional purposes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b="1" dirty="0" smtClean="0"/>
              <a:t>Thesis</a:t>
            </a:r>
            <a:r>
              <a:rPr lang="en-US" dirty="0" smtClean="0"/>
              <a:t>: PowerPoint  presentations are complementary tools that may be discreetly utilized in the instructional process.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(PowerPoint Presentations are no substitute </a:t>
            </a:r>
            <a:r>
              <a:rPr lang="en-US" dirty="0" smtClean="0"/>
              <a:t>for good teaching </a:t>
            </a:r>
            <a:r>
              <a:rPr lang="en-US" dirty="0" smtClean="0"/>
              <a:t>methodologies)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TT" sz="4400" b="1" dirty="0" smtClean="0"/>
              <a:t>"</a:t>
            </a:r>
            <a:r>
              <a:rPr lang="en-TT" sz="4400" b="1" dirty="0"/>
              <a:t>Now that you've finished your PowerPoint presentation, can you start teaching us?" </a:t>
            </a:r>
            <a:r>
              <a:rPr lang="en-TT" dirty="0"/>
              <a:t>Student to a university professor during </a:t>
            </a:r>
            <a:r>
              <a:rPr lang="en-TT" dirty="0" smtClean="0"/>
              <a:t>class…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USC STUDY SAMPLE NUMBERS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3300" dirty="0" smtClean="0"/>
              <a:t>Number of semesters: 2</a:t>
            </a:r>
          </a:p>
          <a:p>
            <a:pPr>
              <a:lnSpc>
                <a:spcPct val="150000"/>
              </a:lnSpc>
            </a:pPr>
            <a:r>
              <a:rPr lang="en-US" sz="3300" dirty="0" smtClean="0"/>
              <a:t>Number of courses evaluated: 417</a:t>
            </a:r>
          </a:p>
          <a:p>
            <a:pPr>
              <a:lnSpc>
                <a:spcPct val="150000"/>
              </a:lnSpc>
            </a:pPr>
            <a:r>
              <a:rPr lang="en-US" sz="3300" dirty="0" smtClean="0"/>
              <a:t>Number of completed questionnaires: 8,663</a:t>
            </a:r>
          </a:p>
          <a:p>
            <a:pPr>
              <a:lnSpc>
                <a:spcPct val="150000"/>
              </a:lnSpc>
            </a:pPr>
            <a:r>
              <a:rPr lang="en-US" sz="3300" dirty="0" smtClean="0"/>
              <a:t>Average % reporting: </a:t>
            </a:r>
            <a:r>
              <a:rPr lang="en-US" sz="3300" dirty="0" smtClean="0">
                <a:solidFill>
                  <a:srgbClr val="00B050"/>
                </a:solidFill>
              </a:rPr>
              <a:t>66 Sem1 </a:t>
            </a:r>
            <a:r>
              <a:rPr lang="en-US" sz="3300" dirty="0" smtClean="0"/>
              <a:t>&amp; </a:t>
            </a:r>
            <a:r>
              <a:rPr lang="en-US" sz="3300" dirty="0" smtClean="0">
                <a:solidFill>
                  <a:schemeClr val="accent6">
                    <a:lumMod val="75000"/>
                  </a:schemeClr>
                </a:solidFill>
              </a:rPr>
              <a:t>68 (Sem2</a:t>
            </a:r>
            <a:r>
              <a:rPr lang="en-US" sz="3300" dirty="0" smtClean="0">
                <a:solidFill>
                  <a:schemeClr val="accent6">
                    <a:lumMod val="75000"/>
                  </a:schemeClr>
                </a:solidFill>
              </a:rPr>
              <a:t>)</a:t>
            </a:r>
            <a:endParaRPr lang="en-US" sz="3300" dirty="0" smtClean="0"/>
          </a:p>
          <a:p>
            <a:pPr>
              <a:lnSpc>
                <a:spcPct val="150000"/>
              </a:lnSpc>
            </a:pPr>
            <a:r>
              <a:rPr lang="en-US" sz="3300" dirty="0" smtClean="0"/>
              <a:t>Number of instructors using PPT: </a:t>
            </a:r>
            <a:r>
              <a:rPr lang="en-US" sz="3300" dirty="0" smtClean="0">
                <a:solidFill>
                  <a:srgbClr val="00B050"/>
                </a:solidFill>
              </a:rPr>
              <a:t>79</a:t>
            </a:r>
            <a:r>
              <a:rPr lang="en-US" sz="3300" dirty="0" smtClean="0"/>
              <a:t> </a:t>
            </a:r>
            <a:r>
              <a:rPr lang="en-US" sz="3300" dirty="0" smtClean="0"/>
              <a:t>vs. </a:t>
            </a:r>
            <a:r>
              <a:rPr lang="en-US" sz="3300" dirty="0" smtClean="0">
                <a:solidFill>
                  <a:schemeClr val="accent6">
                    <a:lumMod val="75000"/>
                  </a:schemeClr>
                </a:solidFill>
              </a:rPr>
              <a:t>101</a:t>
            </a:r>
          </a:p>
          <a:p>
            <a:pPr>
              <a:lnSpc>
                <a:spcPct val="150000"/>
              </a:lnSpc>
            </a:pPr>
            <a:r>
              <a:rPr lang="en-US" sz="3300" dirty="0" smtClean="0"/>
              <a:t>Number not using PPT: </a:t>
            </a:r>
            <a:r>
              <a:rPr lang="en-US" sz="3300" dirty="0" smtClean="0">
                <a:solidFill>
                  <a:srgbClr val="00B050"/>
                </a:solidFill>
              </a:rPr>
              <a:t>143</a:t>
            </a:r>
            <a:r>
              <a:rPr lang="en-US" sz="3300" dirty="0" smtClean="0"/>
              <a:t> </a:t>
            </a:r>
            <a:r>
              <a:rPr lang="en-US" sz="3300" dirty="0" smtClean="0"/>
              <a:t>vs. </a:t>
            </a:r>
            <a:r>
              <a:rPr lang="en-US" sz="3300" dirty="0" smtClean="0">
                <a:solidFill>
                  <a:schemeClr val="accent6">
                    <a:lumMod val="75000"/>
                  </a:schemeClr>
                </a:solidFill>
              </a:rPr>
              <a:t>94</a:t>
            </a:r>
            <a:endParaRPr lang="en-US" sz="33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Fig 1: Distribution of </a:t>
            </a:r>
            <a:r>
              <a:rPr lang="en-US" sz="3600" dirty="0" smtClean="0"/>
              <a:t>Questionnaires </a:t>
            </a:r>
            <a:r>
              <a:rPr lang="en-US" sz="3600" dirty="0" smtClean="0"/>
              <a:t>Evaluated</a:t>
            </a:r>
            <a:endParaRPr lang="en-US" sz="36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Instructor Ratings by Students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763000" cy="54102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400" u="sng" dirty="0" smtClean="0"/>
              <a:t>For Likert scale of 1 to 5 (low to high)</a:t>
            </a:r>
          </a:p>
          <a:p>
            <a:pPr algn="ctr">
              <a:buNone/>
            </a:pPr>
            <a:endParaRPr lang="en-US" sz="3400" u="sng" dirty="0" smtClean="0"/>
          </a:p>
          <a:p>
            <a:r>
              <a:rPr lang="en-US" sz="3400" u="sng" dirty="0" smtClean="0"/>
              <a:t>Overall Average for all instructors: </a:t>
            </a:r>
            <a:r>
              <a:rPr lang="en-US" sz="3400" u="sng" dirty="0" smtClean="0">
                <a:solidFill>
                  <a:srgbClr val="00B050"/>
                </a:solidFill>
              </a:rPr>
              <a:t>4.3</a:t>
            </a:r>
            <a:r>
              <a:rPr lang="en-US" sz="3400" u="sng" dirty="0" smtClean="0"/>
              <a:t> </a:t>
            </a:r>
            <a:r>
              <a:rPr lang="en-US" sz="3400" u="sng" dirty="0" smtClean="0"/>
              <a:t>vs. </a:t>
            </a:r>
            <a:r>
              <a:rPr lang="en-US" sz="3400" u="sng" dirty="0" smtClean="0">
                <a:solidFill>
                  <a:schemeClr val="accent6">
                    <a:lumMod val="75000"/>
                  </a:schemeClr>
                </a:solidFill>
              </a:rPr>
              <a:t>4.4</a:t>
            </a:r>
          </a:p>
          <a:p>
            <a:pPr algn="ctr">
              <a:buNone/>
            </a:pPr>
            <a:r>
              <a:rPr lang="en-US" sz="3400" b="1" dirty="0" smtClean="0"/>
              <a:t>Breakdown </a:t>
            </a:r>
            <a:r>
              <a:rPr lang="en-US" sz="3400" b="1" dirty="0" smtClean="0"/>
              <a:t>by nonusers and users of PP:</a:t>
            </a:r>
            <a:r>
              <a:rPr lang="en-US" sz="3400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sz="34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sz="3400" dirty="0" smtClean="0"/>
              <a:t>Overall </a:t>
            </a:r>
            <a:r>
              <a:rPr lang="en-US" sz="3400" dirty="0" smtClean="0"/>
              <a:t>Average (non-user of PP): </a:t>
            </a:r>
            <a:r>
              <a:rPr lang="en-US" sz="3400" dirty="0" smtClean="0">
                <a:solidFill>
                  <a:srgbClr val="00B050"/>
                </a:solidFill>
              </a:rPr>
              <a:t>4.5</a:t>
            </a:r>
            <a:r>
              <a:rPr lang="en-US" sz="3400" dirty="0" smtClean="0"/>
              <a:t> </a:t>
            </a:r>
            <a:r>
              <a:rPr lang="en-US" sz="3400" dirty="0" smtClean="0"/>
              <a:t>vs. </a:t>
            </a:r>
            <a:r>
              <a:rPr lang="en-US" sz="3400" dirty="0" smtClean="0">
                <a:solidFill>
                  <a:schemeClr val="accent6">
                    <a:lumMod val="75000"/>
                  </a:schemeClr>
                </a:solidFill>
              </a:rPr>
              <a:t>4.5</a:t>
            </a:r>
          </a:p>
          <a:p>
            <a:pPr algn="ctr">
              <a:buNone/>
            </a:pPr>
            <a:r>
              <a:rPr lang="en-US" sz="3400" dirty="0" smtClean="0"/>
              <a:t>Overall Average (users of PPT): </a:t>
            </a:r>
            <a:r>
              <a:rPr lang="en-US" sz="3400" dirty="0" smtClean="0">
                <a:solidFill>
                  <a:srgbClr val="00B050"/>
                </a:solidFill>
              </a:rPr>
              <a:t>4.1</a:t>
            </a:r>
            <a:r>
              <a:rPr lang="en-US" sz="3400" dirty="0" smtClean="0"/>
              <a:t> </a:t>
            </a:r>
            <a:r>
              <a:rPr lang="en-US" sz="3400" dirty="0" smtClean="0"/>
              <a:t>vs. </a:t>
            </a:r>
            <a:r>
              <a:rPr lang="en-US" sz="3400" dirty="0" smtClean="0">
                <a:solidFill>
                  <a:schemeClr val="accent6">
                    <a:lumMod val="75000"/>
                  </a:schemeClr>
                </a:solidFill>
              </a:rPr>
              <a:t>4.4</a:t>
            </a:r>
          </a:p>
          <a:p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en-US" b="1" dirty="0" smtClean="0"/>
              <a:t>Legend</a:t>
            </a:r>
            <a:r>
              <a:rPr lang="en-US" dirty="0" smtClean="0"/>
              <a:t>: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sz="3600" dirty="0" smtClean="0">
                <a:solidFill>
                  <a:srgbClr val="00B050"/>
                </a:solidFill>
              </a:rPr>
              <a:t>Semester 1	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</a:rPr>
              <a:t>Semester 2</a:t>
            </a:r>
            <a:endParaRPr lang="en-US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Overall 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significant link between student rating and instructors in </a:t>
            </a:r>
            <a:r>
              <a:rPr lang="en-US" dirty="0" smtClean="0"/>
              <a:t>favour</a:t>
            </a:r>
            <a:r>
              <a:rPr lang="en-US" dirty="0" smtClean="0"/>
              <a:t> of those using PP </a:t>
            </a:r>
            <a:endParaRPr lang="en-US" dirty="0" smtClean="0"/>
          </a:p>
          <a:p>
            <a:r>
              <a:rPr lang="en-US" dirty="0" smtClean="0"/>
              <a:t>On average students have been rating their instructors between 4-5 on the Likert scale</a:t>
            </a:r>
          </a:p>
          <a:p>
            <a:r>
              <a:rPr lang="en-US" dirty="0" smtClean="0"/>
              <a:t>While PP may help enhance instruction, its use is no substitute for good teaching practice</a:t>
            </a:r>
          </a:p>
          <a:p>
            <a:r>
              <a:rPr lang="en-US" dirty="0" smtClean="0"/>
              <a:t>Instructors may deliver quality instructions with or without the use of PP 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Epilogue: Comment </a:t>
            </a:r>
            <a:r>
              <a:rPr lang="en-US" dirty="0" smtClean="0">
                <a:solidFill>
                  <a:srgbClr val="FF0000"/>
                </a:solidFill>
              </a:rPr>
              <a:t>from David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4000" dirty="0" smtClean="0"/>
              <a:t>“I </a:t>
            </a:r>
            <a:r>
              <a:rPr lang="en-US" sz="4000" dirty="0" smtClean="0"/>
              <a:t>would also use the PPT as a visual aid with bullet points only, charts and graphs. A well-constructed PPT can have a lasting effect on a viewer.  Too wordy or complicated (diagrammatically) and you lose the audience</a:t>
            </a:r>
            <a:r>
              <a:rPr lang="en-US" sz="4000" dirty="0" smtClean="0"/>
              <a:t>.”</a:t>
            </a:r>
            <a:r>
              <a:rPr lang="en-US" dirty="0" smtClean="0"/>
              <a:t> 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Epilogue: Comment from </a:t>
            </a:r>
            <a:r>
              <a:rPr lang="en-US" dirty="0" smtClean="0">
                <a:solidFill>
                  <a:srgbClr val="FF0000"/>
                </a:solidFill>
              </a:rPr>
              <a:t>student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TT" sz="4800" dirty="0" smtClean="0"/>
              <a:t>“More detailed lectures, including PowerPoint </a:t>
            </a:r>
            <a:endParaRPr lang="en-TT" sz="4800" dirty="0" smtClean="0"/>
          </a:p>
          <a:p>
            <a:pPr algn="ctr">
              <a:buNone/>
            </a:pPr>
            <a:r>
              <a:rPr lang="en-TT" sz="4800" dirty="0" smtClean="0"/>
              <a:t>and </a:t>
            </a:r>
            <a:r>
              <a:rPr lang="en-TT" sz="4800" dirty="0" smtClean="0"/>
              <a:t>hand outs.” </a:t>
            </a:r>
            <a:endParaRPr lang="en-US" sz="4800" dirty="0" smtClean="0"/>
          </a:p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Thank you for your interest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273</Words>
  <Application>Microsoft Office PowerPoint</Application>
  <PresentationFormat>On-screen Show (4:3)</PresentationFormat>
  <Paragraphs>42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IN EDUCATIONAL DELIVERY PROCESSES AT USC  By Anthony Brumble, University of the Southern Caribbean </vt:lpstr>
      <vt:lpstr>PowerPoint | A useful complementary tool for instructional purposes</vt:lpstr>
      <vt:lpstr>QUOTES</vt:lpstr>
      <vt:lpstr>USC STUDY SAMPLE NUMBERS</vt:lpstr>
      <vt:lpstr>Fig 1: Distribution of Questionnaires Evaluated</vt:lpstr>
      <vt:lpstr>Instructor Ratings by Students</vt:lpstr>
      <vt:lpstr>Overall Conclusions</vt:lpstr>
      <vt:lpstr>Epilogue: Comment from David</vt:lpstr>
      <vt:lpstr>Epilogue: Comment from student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IN EDUCATIONAL DELIVERY PROCESSES AT USC</dc:title>
  <dc:creator>Owner</dc:creator>
  <cp:lastModifiedBy>Owner</cp:lastModifiedBy>
  <cp:revision>43</cp:revision>
  <dcterms:created xsi:type="dcterms:W3CDTF">2013-04-22T05:14:01Z</dcterms:created>
  <dcterms:modified xsi:type="dcterms:W3CDTF">2013-04-29T19:29:07Z</dcterms:modified>
</cp:coreProperties>
</file>