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8"/>
  </p:notesMasterIdLst>
  <p:sldIdLst>
    <p:sldId id="256" r:id="rId3"/>
    <p:sldId id="260" r:id="rId4"/>
    <p:sldId id="263" r:id="rId5"/>
    <p:sldId id="284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5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D59666-51FB-4C61-9727-44F3C628901D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A5A58B-8ADC-400D-884C-E9AAC4FAE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55435-4ED5-4535-BD14-DFC2BE3EBB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To propose practical ways of using ICT to encourage immersion learning in Caribbean History classrooms. </a:t>
            </a:r>
          </a:p>
          <a:p>
            <a:pPr eaLnBrk="1" hangingPunct="1"/>
            <a:r>
              <a:rPr lang="en-US" smtClean="0"/>
              <a:t>To propose methods through which students can be more deeply engaged by making them active participants in creating their own historical texts.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B20768-FAF3-4D6B-BE4C-0044030BBF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/>
                </a:gs>
                <a:gs pos="65000">
                  <a:schemeClr val="tx1"/>
                </a:gs>
                <a:gs pos="32000">
                  <a:schemeClr val="tx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6" descr="PPP_SHIGH_TLE_Circuit_Wave2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>
                    <a:alpha val="50000"/>
                  </a:schemeClr>
                </a:gs>
                <a:gs pos="65000">
                  <a:schemeClr val="tx1">
                    <a:alpha val="50000"/>
                  </a:schemeClr>
                </a:gs>
                <a:gs pos="32000">
                  <a:schemeClr val="tx1">
                    <a:alpha val="5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8" descr="PPP_SHIGH_TLE_Circuit_Wave.png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PPP_SHIGH_TLE_Circuit_Wave.png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40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8382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CE35DA-EE09-4ED7-B36E-0B60A4E958BF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A7E25A-0D4C-40B6-9DB0-E5B809AB0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2ACC-0E44-443C-93D1-E5D4DD385F93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90DEA-4CF2-4EEE-BAB3-5C40F35C7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1A8E-3F1B-4191-8DE8-2D30C4F5F1AB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D550A-B218-4E46-A88F-6131553FF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1FFE-64D1-44C1-BA19-B664B025588D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8908-7153-45B7-A59B-6EA59D650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9B11F-3762-4984-BFC4-BD5B355C1F19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811E8-F0E5-4CE9-843C-142B140A5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9" descr="PPP_SHIGH_TXT_Circuit_Wave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39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FCB8-51D9-496C-82A2-BE7109BD5BC1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86F27-95C9-4FD2-B40C-AE981C546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9" descr="PPP_SHIGH_TXT_Circuit_Wave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39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F121-DB8A-49AA-98B8-3D4B770A8BC8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04BE9-23C6-4653-B855-44ACDA467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9" descr="PPP_SHIGH_TXT_Circuit_Wave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39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7A4E9-467C-4C5C-ABE0-C282BFF0FFD0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D2B60-D974-467A-9B7B-FD7810A41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F506-2DE3-4344-98F0-E4694B07061E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5F21-658F-441F-BCF1-0C56D83A4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10B4C-723A-48CC-AF33-DFBAA88A8E36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CD2DF-7B5E-4CA9-A3ED-869EF6E0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537B-B850-42FC-86EF-DDD0DFCBB57A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176F-ABD1-4DAA-A1B1-EA8E09639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795D-76C7-42A1-BD0D-565E18188FC8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710B-A041-4A3F-B943-887949397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E62FA-CED4-4B8A-AAF6-44733E1CCD5C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C1A37-604A-4718-A300-A8295568A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1EE721-63EA-4A70-B659-5C8A118529F8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186BD1-0C5B-41B5-9D7B-49B27CF3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0772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C000"/>
                </a:solidFill>
              </a:rPr>
              <a:t>Using ICT to Create Quality Learning Experiences: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838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/>
              <a:t>A Practical Guide for Tertiary Teachers of History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Using </a:t>
            </a:r>
            <a:r>
              <a:rPr lang="en-US" dirty="0" err="1" smtClean="0">
                <a:solidFill>
                  <a:srgbClr val="FFC000"/>
                </a:solidFill>
              </a:rPr>
              <a:t>Vokis</a:t>
            </a:r>
            <a:r>
              <a:rPr lang="en-US" dirty="0" smtClean="0">
                <a:solidFill>
                  <a:srgbClr val="FFC000"/>
                </a:solidFill>
              </a:rPr>
              <a:t> to Give Voice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5363" name="Content Placeholder 3" descr="vo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1946275"/>
            <a:ext cx="2971800" cy="3933825"/>
          </a:xfrm>
        </p:spPr>
      </p:pic>
      <p:sp>
        <p:nvSpPr>
          <p:cNvPr id="5" name="TextBox 4"/>
          <p:cNvSpPr txBox="1"/>
          <p:nvPr/>
        </p:nvSpPr>
        <p:spPr>
          <a:xfrm>
            <a:off x="228600" y="2057400"/>
            <a:ext cx="2667000" cy="1754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 “</a:t>
            </a:r>
            <a:r>
              <a:rPr lang="en-US" dirty="0" err="1"/>
              <a:t>Voki</a:t>
            </a:r>
            <a:r>
              <a:rPr lang="en-US" dirty="0"/>
              <a:t>” or Speaking Avatar is a talking voice character, which can be a digital representation of oneself or a generic character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6172200" y="1981200"/>
            <a:ext cx="2743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Excellent for online education, providing the human interaction that is typically missing from these environments</a:t>
            </a:r>
          </a:p>
        </p:txBody>
      </p:sp>
      <p:sp>
        <p:nvSpPr>
          <p:cNvPr id="15366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F867F0-9650-4857-A18B-111D8814F27E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Digital Recordings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Imagine that you are a reporter in Trinidad in 1937.  You have been assigned to cover the Butler Riots  and prepare a newscast.  Go to Fyzabad and: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 find out the reasons for the strikes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Interview eyewitnesses about what happened.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Interview T.U.B Butler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BD3674-0ADB-43CD-B988-F63B3D5B673B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Blogging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Introduce concepts eg. Mercantilism, Bullionism, Colonialism 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Have students sustain extended reflections, discussions , readings, pics relevant to the concepts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028235-D71C-4DDB-9ECC-E17F9B47F148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Online Encyclopedia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Create online encyclopedia articles which can be published on Wikipedia or on a ‘private’ website.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An opportunity for service learning.  Students create something that is of use to the larger society.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3E43FD-4822-4062-AD05-F3A215F4A3FA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Mobile Texting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Students can be sent text messages of: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short lists of points for a particular subject (summaries)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Readings for next class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Questions to consider to focus preparation for next class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6D5701-E590-4AD6-B8F6-37B8D7C7B5EC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Constraints to ICT Use in Caribbean History Class Rooms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48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1237B8-A22C-42D0-BE3C-21CCB20DBE77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Constraints: Fear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Societal Fear of IT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Fear that exposure to predators outweighed educational benefits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Fear of self-destructive use by younger users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Mistrust of value of time spent  online seen as time wasting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Rapidity of change of tech</a:t>
            </a: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68A433-CA98-4663-AD43-442CA965FFF5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Solution: Fear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Use Your ICT ‘OSH Act’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Educate students on responsible use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Encourage Mastery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Encourage Media Literacy 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Embrace Parents, encourage Supervision for Younger Students</a:t>
            </a: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535361-0031-4241-B085-9CF30EA79018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Constraints: Cost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Affordability  </a:t>
            </a:r>
            <a:r>
              <a:rPr lang="en-US" dirty="0"/>
              <a:t>of computer </a:t>
            </a:r>
            <a:r>
              <a:rPr lang="en-US" dirty="0" smtClean="0"/>
              <a:t>hardware.</a:t>
            </a:r>
          </a:p>
          <a:p>
            <a:pPr lvl="1" eaLnBrk="1" hangingPunct="1">
              <a:defRPr/>
            </a:pPr>
            <a:r>
              <a:rPr lang="en-US" dirty="0" smtClean="0"/>
              <a:t>Cost </a:t>
            </a:r>
            <a:r>
              <a:rPr lang="en-US" dirty="0"/>
              <a:t>of HW has decreased steadily and consistently with performance increasing</a:t>
            </a:r>
          </a:p>
          <a:p>
            <a:pPr lvl="2" eaLnBrk="1" hangingPunct="1">
              <a:defRPr/>
            </a:pPr>
            <a:r>
              <a:rPr lang="en-US" dirty="0"/>
              <a:t>Typical </a:t>
            </a:r>
            <a:r>
              <a:rPr lang="en-US" dirty="0" smtClean="0"/>
              <a:t>Desktop/Laptop: $600 - $800 </a:t>
            </a:r>
            <a:r>
              <a:rPr lang="en-US" dirty="0"/>
              <a:t>USD</a:t>
            </a:r>
          </a:p>
          <a:p>
            <a:pPr lvl="2" eaLnBrk="1" hangingPunct="1">
              <a:defRPr/>
            </a:pPr>
            <a:r>
              <a:rPr lang="en-US" dirty="0"/>
              <a:t>Typical </a:t>
            </a:r>
            <a:r>
              <a:rPr lang="en-US" dirty="0" err="1"/>
              <a:t>Netbook</a:t>
            </a:r>
            <a:r>
              <a:rPr lang="en-US" dirty="0"/>
              <a:t>: $350 USD</a:t>
            </a:r>
          </a:p>
          <a:p>
            <a:pPr lvl="2" eaLnBrk="1" hangingPunct="1">
              <a:defRPr/>
            </a:pPr>
            <a:r>
              <a:rPr lang="en-US" dirty="0" smtClean="0"/>
              <a:t>High-end </a:t>
            </a:r>
            <a:r>
              <a:rPr lang="en-US" dirty="0" err="1"/>
              <a:t>SmartPhone</a:t>
            </a:r>
            <a:r>
              <a:rPr lang="en-US" dirty="0"/>
              <a:t> (</a:t>
            </a:r>
            <a:r>
              <a:rPr lang="en-US" dirty="0" err="1"/>
              <a:t>iPhone</a:t>
            </a:r>
            <a:r>
              <a:rPr lang="en-US" dirty="0"/>
              <a:t>, Galaxy S): $800 USD</a:t>
            </a:r>
          </a:p>
          <a:p>
            <a:pPr lvl="2" eaLnBrk="1" hangingPunct="1">
              <a:defRPr/>
            </a:pPr>
            <a:r>
              <a:rPr lang="en-US" dirty="0"/>
              <a:t>Typical Tablet PC (</a:t>
            </a:r>
            <a:r>
              <a:rPr lang="en-US" dirty="0" err="1"/>
              <a:t>iPad</a:t>
            </a:r>
            <a:r>
              <a:rPr lang="en-US" dirty="0"/>
              <a:t>, Motorola </a:t>
            </a:r>
            <a:r>
              <a:rPr lang="en-US" dirty="0" err="1"/>
              <a:t>Xoom</a:t>
            </a:r>
            <a:r>
              <a:rPr lang="en-US" dirty="0"/>
              <a:t>): $400 - $600 </a:t>
            </a:r>
            <a:r>
              <a:rPr lang="en-US" dirty="0" smtClean="0"/>
              <a:t>USD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dirty="0" smtClean="0"/>
              <a:t>Cost still a challenge for some families</a:t>
            </a:r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46579D-8C65-4E3C-AE9B-10FA537E0367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Solution: Cost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</a:rPr>
              <a:t>Teachers and students can use IT facilities at schools, national libraries, community centres</a:t>
            </a:r>
          </a:p>
          <a:p>
            <a:pPr marL="342900" lvl="1" indent="-342900" eaLnBrk="1" hangingPunct="1">
              <a:buFont typeface="Arial" charset="0"/>
              <a:buChar char="•"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33DC38-45F5-4FEB-9103-B2C24F04F692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the Undertaking Seeks to Do: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To propose practical </a:t>
            </a:r>
            <a:r>
              <a:rPr lang="en-US" dirty="0"/>
              <a:t>ways of using </a:t>
            </a:r>
            <a:r>
              <a:rPr lang="en-US" dirty="0" smtClean="0"/>
              <a:t>ICT </a:t>
            </a:r>
            <a:r>
              <a:rPr lang="en-US" dirty="0"/>
              <a:t>to encourage immersion learning in Caribbean History classrooms. </a:t>
            </a: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 propose </a:t>
            </a:r>
            <a:r>
              <a:rPr lang="en-US" dirty="0"/>
              <a:t>methods through which students </a:t>
            </a:r>
            <a:r>
              <a:rPr lang="en-US" dirty="0" smtClean="0"/>
              <a:t>can create </a:t>
            </a:r>
            <a:r>
              <a:rPr lang="en-US" dirty="0"/>
              <a:t>their own historical </a:t>
            </a:r>
            <a:r>
              <a:rPr lang="en-US" dirty="0" smtClean="0"/>
              <a:t>texts. </a:t>
            </a:r>
            <a:r>
              <a:rPr lang="en-US" dirty="0"/>
              <a:t> 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Encourage tertiary </a:t>
            </a:r>
            <a:r>
              <a:rPr lang="en-US" dirty="0"/>
              <a:t>teachers </a:t>
            </a:r>
            <a:r>
              <a:rPr lang="en-US" dirty="0" smtClean="0"/>
              <a:t>to delve more deeply </a:t>
            </a:r>
            <a:r>
              <a:rPr lang="en-US" dirty="0"/>
              <a:t>into </a:t>
            </a:r>
            <a:r>
              <a:rPr lang="en-US" dirty="0" smtClean="0"/>
              <a:t>‘the </a:t>
            </a:r>
            <a:r>
              <a:rPr lang="en-US" dirty="0"/>
              <a:t>world of their </a:t>
            </a:r>
            <a:r>
              <a:rPr lang="en-US" dirty="0" smtClean="0"/>
              <a:t>students’. 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A659A4-DD90-46F9-8870-C2ED93F662D0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Constraint: Access &amp; Cost of Internet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Internet Access Penetration rates</a:t>
            </a:r>
          </a:p>
          <a:p>
            <a:pPr lvl="1"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lvl="2" eaLnBrk="1" hangingPunct="1"/>
            <a:r>
              <a:rPr lang="en-US" smtClean="0">
                <a:latin typeface="Arial" charset="0"/>
                <a:cs typeface="Arial" charset="0"/>
              </a:rPr>
              <a:t>Options for Internet access include</a:t>
            </a:r>
          </a:p>
          <a:p>
            <a:pPr lvl="3" eaLnBrk="1" hangingPunct="1"/>
            <a:r>
              <a:rPr lang="en-US" smtClean="0">
                <a:latin typeface="Arial" charset="0"/>
                <a:cs typeface="Arial" charset="0"/>
              </a:rPr>
              <a:t>Fixed home access</a:t>
            </a:r>
          </a:p>
          <a:p>
            <a:pPr lvl="3" eaLnBrk="1" hangingPunct="1"/>
            <a:r>
              <a:rPr lang="en-US" smtClean="0">
                <a:latin typeface="Arial" charset="0"/>
                <a:cs typeface="Arial" charset="0"/>
              </a:rPr>
              <a:t>Internet cafes</a:t>
            </a:r>
          </a:p>
          <a:p>
            <a:pPr lvl="3" eaLnBrk="1" hangingPunct="1"/>
            <a:r>
              <a:rPr lang="en-US" smtClean="0">
                <a:latin typeface="Arial" charset="0"/>
                <a:cs typeface="Arial" charset="0"/>
              </a:rPr>
              <a:t>School computer labs</a:t>
            </a:r>
          </a:p>
          <a:p>
            <a:pPr lvl="3" eaLnBrk="1" hangingPunct="1"/>
            <a:r>
              <a:rPr lang="en-US" smtClean="0">
                <a:latin typeface="Arial" charset="0"/>
                <a:cs typeface="Arial" charset="0"/>
              </a:rPr>
              <a:t>Public libraries</a:t>
            </a:r>
          </a:p>
          <a:p>
            <a:pPr lvl="3" eaLnBrk="1" hangingPunct="1"/>
            <a:r>
              <a:rPr lang="en-US" smtClean="0">
                <a:latin typeface="Arial" charset="0"/>
                <a:cs typeface="Arial" charset="0"/>
              </a:rPr>
              <a:t>Mobile broadband (3G and 4G cellular data)</a:t>
            </a:r>
          </a:p>
          <a:p>
            <a:pPr lvl="3"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lvl="2" eaLnBrk="1" hangingPunct="1"/>
            <a:r>
              <a:rPr lang="en-US" smtClean="0">
                <a:latin typeface="Arial" charset="0"/>
                <a:cs typeface="Arial" charset="0"/>
              </a:rPr>
              <a:t>Penetration rates vary by country and location within a particular country (urban vs. rural)</a:t>
            </a:r>
          </a:p>
          <a:p>
            <a:pPr lvl="2"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22BD7B-28C2-4D0C-85DC-88ED3B22BDDD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Solution: Access &amp; Cost of Internet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lvl="2" eaLnBrk="1" hangingPunct="1"/>
            <a:r>
              <a:rPr lang="en-US" smtClean="0">
                <a:latin typeface="Arial" charset="0"/>
                <a:cs typeface="Arial" charset="0"/>
              </a:rPr>
              <a:t>Options for Internet access include</a:t>
            </a:r>
          </a:p>
          <a:p>
            <a:pPr lvl="3" eaLnBrk="1" hangingPunct="1"/>
            <a:r>
              <a:rPr lang="en-US" smtClean="0">
                <a:latin typeface="Arial" charset="0"/>
                <a:cs typeface="Arial" charset="0"/>
              </a:rPr>
              <a:t>Fixed home access</a:t>
            </a:r>
          </a:p>
          <a:p>
            <a:pPr lvl="3" eaLnBrk="1" hangingPunct="1"/>
            <a:r>
              <a:rPr lang="en-US" smtClean="0">
                <a:latin typeface="Arial" charset="0"/>
                <a:cs typeface="Arial" charset="0"/>
              </a:rPr>
              <a:t>Internet cafes</a:t>
            </a:r>
          </a:p>
          <a:p>
            <a:pPr lvl="3" eaLnBrk="1" hangingPunct="1"/>
            <a:r>
              <a:rPr lang="en-US" smtClean="0">
                <a:latin typeface="Arial" charset="0"/>
                <a:cs typeface="Arial" charset="0"/>
              </a:rPr>
              <a:t>School computer labs</a:t>
            </a:r>
          </a:p>
          <a:p>
            <a:pPr lvl="3" eaLnBrk="1" hangingPunct="1"/>
            <a:r>
              <a:rPr lang="en-US" smtClean="0">
                <a:latin typeface="Arial" charset="0"/>
                <a:cs typeface="Arial" charset="0"/>
              </a:rPr>
              <a:t>Public libraries</a:t>
            </a:r>
          </a:p>
          <a:p>
            <a:pPr lvl="3" eaLnBrk="1" hangingPunct="1"/>
            <a:r>
              <a:rPr lang="en-US" smtClean="0">
                <a:latin typeface="Arial" charset="0"/>
                <a:cs typeface="Arial" charset="0"/>
              </a:rPr>
              <a:t>Mobile broadband (3G and 4G cellular data)</a:t>
            </a:r>
          </a:p>
          <a:p>
            <a:pPr lvl="3"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lvl="2" eaLnBrk="1" hangingPunct="1"/>
            <a:r>
              <a:rPr lang="en-US" smtClean="0">
                <a:latin typeface="Arial" charset="0"/>
                <a:cs typeface="Arial" charset="0"/>
              </a:rPr>
              <a:t>Cost of Internet access per unit bandwidth is trending downwards, but still expensive relative to regional income levels</a:t>
            </a:r>
          </a:p>
          <a:p>
            <a:pPr lvl="2"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F45535-8FEB-41CA-A8AD-A37526B937E6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Constraint: Quality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Quality controls on information available online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C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34E76D-F9F4-421B-91F5-A21DC50CA02A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Solution: Quality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Teachers have greater control when the embrace the role as guides and they assist in pointing to quality content.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Encourage the use of a wide variety of research sources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1D57FF-F3C0-4068-9741-5BA725F010E6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So…What is the Value of All This?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Encourages the notion of personal ownership in students’ learning.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Creates for the class a living, organic, dialogic text.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Strengthens dialog between students.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Gives voice to the voiceless / ‘timid’ 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Deepens connections between students and teachers.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Keeps </a:t>
            </a:r>
            <a:r>
              <a:rPr lang="en-US" dirty="0"/>
              <a:t>the class on their minds even when they were not in class</a:t>
            </a:r>
            <a:r>
              <a:rPr lang="en-US" dirty="0" smtClean="0"/>
              <a:t>.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Creates in students the notion that they too can be creators of knowledge.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Creates a new generation of ‘story tellers’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DDE3AC-9404-4082-8B3B-75E2B6CA40C3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Thank You!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072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7FF5-4CF2-48BB-96AB-B5F25BB14B0D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Do Students Today Really Need to Be Taught History ‘Differently’?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19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9A7DDB-1DAE-4279-801A-3FEDBF4F2A9E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Why We Need To Teach History Differently Today</a:t>
            </a:r>
            <a:r>
              <a:rPr lang="en-GB" dirty="0" smtClean="0">
                <a:solidFill>
                  <a:srgbClr val="FFC000"/>
                </a:solidFill>
              </a:rPr>
              <a:t/>
            </a:r>
            <a:br>
              <a:rPr lang="en-GB" dirty="0" smtClean="0">
                <a:solidFill>
                  <a:srgbClr val="FFC000"/>
                </a:solidFill>
              </a:rPr>
            </a:br>
            <a:endParaRPr lang="en-GB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Many find traditional methods uninspiring.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 experience can tend towards passive, students are merely spectators reducing deeper cognitive functions.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Students require more interactive, multidimensional, experiences.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How to Integrate IT in History Classes: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Technological Considerations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mtClean="0">
                <a:latin typeface="Arial" charset="0"/>
                <a:cs typeface="Arial" charset="0"/>
              </a:rPr>
              <a:t>Begin with technologies that are simple or moderate to use.</a:t>
            </a:r>
          </a:p>
          <a:p>
            <a:pPr eaLnBrk="1" hangingPunct="1">
              <a:spcAft>
                <a:spcPts val="600"/>
              </a:spcAft>
            </a:pPr>
            <a:r>
              <a:rPr lang="en-US" smtClean="0">
                <a:latin typeface="Arial" charset="0"/>
                <a:cs typeface="Arial" charset="0"/>
              </a:rPr>
              <a:t>Use Technologies that are widespread for your context.</a:t>
            </a:r>
          </a:p>
          <a:p>
            <a:pPr eaLnBrk="1" hangingPunct="1">
              <a:spcAft>
                <a:spcPts val="600"/>
              </a:spcAft>
            </a:pPr>
            <a:r>
              <a:rPr lang="en-US" smtClean="0">
                <a:latin typeface="Arial" charset="0"/>
                <a:cs typeface="Arial" charset="0"/>
              </a:rPr>
              <a:t>Partner with students and colleagues who are technologically fluent. 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CBA582-C43E-4E3A-BFBF-C5C66B87E527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How to Integrate IT in History Classes: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Pedagogical Considerations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Clearly establish the aims of the lesson and fit the technology to the aims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Clearly establish the type of learning you would like to take place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In assessing the lesson, clearly spell out to students what you require and value through rubrics and checklists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B542E5-D13A-4366-A039-70FC41A98973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How to Integrate IT in History Classes:</a:t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Policy Considerations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Provide clear guidelines for safe and responsible use</a:t>
            </a:r>
          </a:p>
          <a:p>
            <a:pPr lvl="1" eaLnBrk="1" hangingPunct="1">
              <a:defRPr/>
            </a:pPr>
            <a:r>
              <a:rPr lang="en-US" dirty="0" smtClean="0"/>
              <a:t>Create an ‘OSHA’ that fits your student body</a:t>
            </a:r>
          </a:p>
          <a:p>
            <a:pPr lvl="1" eaLnBrk="1" hangingPunct="1">
              <a:defRPr/>
            </a:pPr>
            <a:r>
              <a:rPr lang="en-US" dirty="0" smtClean="0"/>
              <a:t>Design a set of policies and practices that encourage an environment in which everyone can be safe</a:t>
            </a:r>
          </a:p>
          <a:p>
            <a:pPr lvl="1" eaLnBrk="1" hangingPunct="1">
              <a:defRPr/>
            </a:pPr>
            <a:r>
              <a:rPr lang="en-US" dirty="0" smtClean="0"/>
              <a:t>Consider Government and Institutional Policy</a:t>
            </a:r>
          </a:p>
          <a:p>
            <a:pPr lvl="1" eaLnBrk="1" hangingPunct="1">
              <a:defRPr/>
            </a:pPr>
            <a:r>
              <a:rPr lang="en-US" dirty="0" smtClean="0"/>
              <a:t>Clearly communicate these policies to students</a:t>
            </a:r>
          </a:p>
          <a:p>
            <a:pPr lvl="1" eaLnBrk="1" hangingPunct="1">
              <a:defRPr/>
            </a:pPr>
            <a:r>
              <a:rPr lang="en-US" dirty="0" smtClean="0"/>
              <a:t>Review frequently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DB8522-01B4-48BA-ADDE-B028B656A408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Specific Activities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DC4E7F-B95F-435C-B037-421C371E0D41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Social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Plan a slave rebellion using </a:t>
            </a:r>
            <a:r>
              <a:rPr lang="en-US" dirty="0" err="1" smtClean="0"/>
              <a:t>Facebook</a:t>
            </a: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Have a discussion with other indentured </a:t>
            </a:r>
            <a:r>
              <a:rPr lang="en-US" dirty="0" err="1" smtClean="0"/>
              <a:t>labourers</a:t>
            </a:r>
            <a:r>
              <a:rPr lang="en-US" dirty="0" smtClean="0"/>
              <a:t> about your life on the estate</a:t>
            </a:r>
          </a:p>
          <a:p>
            <a:pPr lvl="1" eaLnBrk="1" hangingPunct="1">
              <a:defRPr/>
            </a:pPr>
            <a:r>
              <a:rPr lang="en-US" dirty="0" smtClean="0"/>
              <a:t>Role playing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AC4CD2-0C3D-4CCE-BC0C-3645AABB22BE}" type="datetime1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11/21/2011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101881360">
  <a:themeElements>
    <a:clrScheme name="PresPr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7030A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60C426F7CEC044B9D64D5FAE411AC0" ma:contentTypeVersion="2" ma:contentTypeDescription="Create a new document." ma:contentTypeScope="" ma:versionID="5ecdbb735a56c4d7f29415a1a4ab52d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f9d873ed045ab22ad3054ad32f3cf8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39DFE0A-7BBB-412D-836B-683AF7026318}"/>
</file>

<file path=customXml/itemProps2.xml><?xml version="1.0" encoding="utf-8"?>
<ds:datastoreItem xmlns:ds="http://schemas.openxmlformats.org/officeDocument/2006/customXml" ds:itemID="{C73EB46F-1240-44EE-8CCB-6CDB022F0A20}"/>
</file>

<file path=customXml/itemProps3.xml><?xml version="1.0" encoding="utf-8"?>
<ds:datastoreItem xmlns:ds="http://schemas.openxmlformats.org/officeDocument/2006/customXml" ds:itemID="{91BD37C4-384C-4DAE-AB0C-17C204CD43B3}"/>
</file>

<file path=docProps/app.xml><?xml version="1.0" encoding="utf-8"?>
<Properties xmlns="http://schemas.openxmlformats.org/officeDocument/2006/extended-properties" xmlns:vt="http://schemas.openxmlformats.org/officeDocument/2006/docPropsVTypes">
  <Template>TS101881360</Template>
  <TotalTime>227</TotalTime>
  <Words>891</Words>
  <Application>Microsoft Office PowerPoint</Application>
  <PresentationFormat>On-screen Show (4:3)</PresentationFormat>
  <Paragraphs>153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TS101881360</vt:lpstr>
      <vt:lpstr>Using ICT to Create Quality Learning Experiences:</vt:lpstr>
      <vt:lpstr>What the Undertaking Seeks to Do:</vt:lpstr>
      <vt:lpstr>Do Students Today Really Need to Be Taught History ‘Differently’?</vt:lpstr>
      <vt:lpstr>Why We Need To Teach History Differently Today </vt:lpstr>
      <vt:lpstr>How to Integrate IT in History Classes: Technological Considerations</vt:lpstr>
      <vt:lpstr>How to Integrate IT in History Classes: Pedagogical Considerations</vt:lpstr>
      <vt:lpstr>How to Integrate IT in History Classes: Policy Considerations</vt:lpstr>
      <vt:lpstr>Specific Activities </vt:lpstr>
      <vt:lpstr>Social Networking</vt:lpstr>
      <vt:lpstr>Using Vokis to Give Voice</vt:lpstr>
      <vt:lpstr>Digital Recordings</vt:lpstr>
      <vt:lpstr>Blogging</vt:lpstr>
      <vt:lpstr>Online Encyclopedia</vt:lpstr>
      <vt:lpstr>Mobile Texting</vt:lpstr>
      <vt:lpstr>Constraints to ICT Use in Caribbean History Class Rooms</vt:lpstr>
      <vt:lpstr>Constraints: Fear</vt:lpstr>
      <vt:lpstr>Solution: Fear</vt:lpstr>
      <vt:lpstr>Constraints: Cost</vt:lpstr>
      <vt:lpstr>Solution: Cost</vt:lpstr>
      <vt:lpstr>Constraint: Access &amp; Cost of Internet</vt:lpstr>
      <vt:lpstr>Solution: Access &amp; Cost of Internet</vt:lpstr>
      <vt:lpstr>Constraint: Quality</vt:lpstr>
      <vt:lpstr>Solution: Quality</vt:lpstr>
      <vt:lpstr>So…What is the Value of All This?</vt:lpstr>
      <vt:lpstr>Thank You!</vt:lpstr>
    </vt:vector>
  </TitlesOfParts>
  <Company>UTT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ICT to Create Quality Learning Experiences:</dc:title>
  <dc:creator>melisse.ellis</dc:creator>
  <cp:lastModifiedBy>presenters</cp:lastModifiedBy>
  <cp:revision>13</cp:revision>
  <dcterms:created xsi:type="dcterms:W3CDTF">2011-11-15T23:37:34Z</dcterms:created>
  <dcterms:modified xsi:type="dcterms:W3CDTF">2011-11-21T13:55:34Z</dcterms:modified>
  <cp:category>2010 abstract curves</cp:category>
  <cp:contentType>Document</cp:contentTyp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TC018813609991</vt:lpwstr>
  </property>
  <property fmtid="{D5CDD505-2E9C-101B-9397-08002B2CF9AE}" pid="3" name="ContentTypeId">
    <vt:lpwstr>0x0101002460C426F7CEC044B9D64D5FAE411AC0</vt:lpwstr>
  </property>
</Properties>
</file>