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notesMasterIdLst>
    <p:notesMasterId r:id="rId32"/>
  </p:notesMasterIdLst>
  <p:handoutMasterIdLst>
    <p:handoutMasterId r:id="rId33"/>
  </p:handoutMasterIdLst>
  <p:sldIdLst>
    <p:sldId id="256" r:id="rId2"/>
    <p:sldId id="262" r:id="rId3"/>
    <p:sldId id="277" r:id="rId4"/>
    <p:sldId id="290" r:id="rId5"/>
    <p:sldId id="291" r:id="rId6"/>
    <p:sldId id="278" r:id="rId7"/>
    <p:sldId id="280" r:id="rId8"/>
    <p:sldId id="287" r:id="rId9"/>
    <p:sldId id="281" r:id="rId10"/>
    <p:sldId id="282" r:id="rId11"/>
    <p:sldId id="285" r:id="rId12"/>
    <p:sldId id="283" r:id="rId13"/>
    <p:sldId id="288" r:id="rId14"/>
    <p:sldId id="284" r:id="rId15"/>
    <p:sldId id="263" r:id="rId16"/>
    <p:sldId id="264" r:id="rId17"/>
    <p:sldId id="265" r:id="rId18"/>
    <p:sldId id="270" r:id="rId19"/>
    <p:sldId id="266" r:id="rId20"/>
    <p:sldId id="267" r:id="rId21"/>
    <p:sldId id="268" r:id="rId22"/>
    <p:sldId id="269" r:id="rId23"/>
    <p:sldId id="271" r:id="rId24"/>
    <p:sldId id="272" r:id="rId25"/>
    <p:sldId id="273" r:id="rId26"/>
    <p:sldId id="274" r:id="rId27"/>
    <p:sldId id="275" r:id="rId28"/>
    <p:sldId id="276" r:id="rId29"/>
    <p:sldId id="289"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verly-Anne Carter" initials="BC" lastIdx="1" clrIdx="0"/>
  <p:cmAuthor id="1" name="jbukari" initials="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8" d="100"/>
          <a:sy n="78" d="100"/>
        </p:scale>
        <p:origin x="-1734" y="-27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00" d="100"/>
          <a:sy n="100" d="100"/>
        </p:scale>
        <p:origin x="-2112" y="19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bukari\Desktop\New%20Reseasrch\KeskideeTelecollaboration\Tableau%20Keskidee%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bukari\Desktop\New%20Reseasrch\KeskideeTelecollaboration\Tableau%20Blo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hesvr02\home\mlanda\TANDEM\estadistica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hesvr02\home\mlanda\TANDEM\estadistica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hesvr02\home\mlanda\TANDEM\estadistica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hesvr02\home\mlanda\TANDEM\estadisticas.xls"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800"/>
            </a:pPr>
            <a:r>
              <a:rPr lang="fr-FR" sz="1800" dirty="0" err="1" smtClean="0"/>
              <a:t>Did</a:t>
            </a:r>
            <a:r>
              <a:rPr lang="fr-FR" sz="1800" baseline="0" dirty="0" smtClean="0"/>
              <a:t> </a:t>
            </a:r>
            <a:r>
              <a:rPr lang="fr-FR" sz="1800" baseline="0" dirty="0" err="1" smtClean="0"/>
              <a:t>doing</a:t>
            </a:r>
            <a:r>
              <a:rPr lang="fr-FR" sz="1800" baseline="0" dirty="0" smtClean="0"/>
              <a:t> the </a:t>
            </a:r>
            <a:r>
              <a:rPr lang="fr-FR" sz="1800" baseline="0" dirty="0" err="1" smtClean="0"/>
              <a:t>telecollaboration</a:t>
            </a:r>
            <a:r>
              <a:rPr lang="fr-FR" sz="1800" baseline="0" dirty="0" smtClean="0"/>
              <a:t> </a:t>
            </a:r>
            <a:r>
              <a:rPr lang="fr-FR" sz="1800" baseline="0" dirty="0" err="1" smtClean="0"/>
              <a:t>project</a:t>
            </a:r>
            <a:r>
              <a:rPr lang="fr-FR" sz="1800" baseline="0" dirty="0" smtClean="0"/>
              <a:t> help </a:t>
            </a:r>
            <a:r>
              <a:rPr lang="fr-FR" sz="1800" baseline="0" dirty="0" err="1" smtClean="0"/>
              <a:t>you</a:t>
            </a:r>
            <a:r>
              <a:rPr lang="fr-FR" sz="1800" baseline="0" dirty="0" smtClean="0"/>
              <a:t> </a:t>
            </a:r>
            <a:r>
              <a:rPr lang="fr-FR" sz="1800" baseline="0" dirty="0" err="1" smtClean="0"/>
              <a:t>meet</a:t>
            </a:r>
            <a:r>
              <a:rPr lang="fr-FR" sz="1800" baseline="0" dirty="0" smtClean="0"/>
              <a:t> </a:t>
            </a:r>
            <a:r>
              <a:rPr lang="fr-FR" sz="1800" baseline="0" dirty="0" err="1" smtClean="0"/>
              <a:t>your</a:t>
            </a:r>
            <a:r>
              <a:rPr lang="fr-FR" sz="1800" baseline="0" dirty="0" smtClean="0"/>
              <a:t> </a:t>
            </a:r>
            <a:r>
              <a:rPr lang="fr-FR" sz="1800" baseline="0" dirty="0" err="1" smtClean="0"/>
              <a:t>overall</a:t>
            </a:r>
            <a:r>
              <a:rPr lang="fr-FR" sz="1800" baseline="0" dirty="0" smtClean="0"/>
              <a:t> </a:t>
            </a:r>
            <a:r>
              <a:rPr lang="fr-FR" sz="1800" baseline="0" dirty="0" err="1" smtClean="0"/>
              <a:t>learning</a:t>
            </a:r>
            <a:r>
              <a:rPr lang="fr-FR" sz="1800" baseline="0" dirty="0" smtClean="0"/>
              <a:t> objectives</a:t>
            </a:r>
            <a:r>
              <a:rPr lang="fr-FR" sz="1800" dirty="0" smtClean="0"/>
              <a:t>?</a:t>
            </a:r>
            <a:endParaRPr lang="fr-FR" sz="1800" dirty="0"/>
          </a:p>
          <a:p>
            <a:pPr>
              <a:defRPr sz="1800"/>
            </a:pPr>
            <a:r>
              <a:rPr lang="fr-FR" sz="1800" dirty="0"/>
              <a:t> </a:t>
            </a:r>
          </a:p>
        </c:rich>
      </c:tx>
      <c:spPr>
        <a:noFill/>
        <a:ln w="25400">
          <a:noFill/>
        </a:ln>
      </c:spPr>
    </c:title>
    <c:view3D>
      <c:rotX val="30"/>
      <c:perspective val="30"/>
    </c:view3D>
    <c:plotArea>
      <c:layout>
        <c:manualLayout>
          <c:layoutTarget val="inner"/>
          <c:xMode val="edge"/>
          <c:yMode val="edge"/>
          <c:x val="0.27912654439868501"/>
          <c:y val="0.65930599369085297"/>
          <c:w val="0.32524310390803235"/>
          <c:h val="0.264984227129338"/>
        </c:manualLayout>
      </c:layout>
      <c:pie3DChart>
        <c:varyColors val="1"/>
        <c:ser>
          <c:idx val="0"/>
          <c:order val="0"/>
          <c:tx>
            <c:strRef>
              <c:f>Feuil1!$W$56</c:f>
              <c:strCache>
                <c:ptCount val="1"/>
                <c:pt idx="0">
                  <c:v>Avez-vous déjà cherché une opportunité pour communiquer en français avec un francophone?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explosion val="25"/>
          <c:dPt>
            <c:idx val="1"/>
            <c:spPr>
              <a:gradFill rotWithShape="0">
                <a:gsLst>
                  <a:gs pos="0">
                    <a:srgbClr val="FF9A99"/>
                  </a:gs>
                  <a:gs pos="100000">
                    <a:srgbClr val="D1403C"/>
                  </a:gs>
                </a:gsLst>
                <a:lin ang="5400000"/>
              </a:gradFill>
              <a:ln w="25400">
                <a:noFill/>
              </a:ln>
              <a:effectLst>
                <a:outerShdw dist="35921" dir="2700000" algn="br">
                  <a:srgbClr val="000000"/>
                </a:outerShdw>
              </a:effectLst>
            </c:spPr>
          </c:dPt>
          <c:dLbls>
            <c:spPr>
              <a:noFill/>
              <a:ln w="25400">
                <a:noFill/>
              </a:ln>
            </c:spPr>
            <c:showPercent val="1"/>
            <c:showLeaderLines val="1"/>
          </c:dLbls>
          <c:cat>
            <c:strRef>
              <c:f>Feuil1!$V$57:$V$58</c:f>
              <c:strCache>
                <c:ptCount val="2"/>
                <c:pt idx="0">
                  <c:v>oui</c:v>
                </c:pt>
                <c:pt idx="1">
                  <c:v>non</c:v>
                </c:pt>
              </c:strCache>
            </c:strRef>
          </c:cat>
          <c:val>
            <c:numRef>
              <c:f>Feuil1!$W$57:$W$58</c:f>
              <c:numCache>
                <c:formatCode>General</c:formatCode>
                <c:ptCount val="2"/>
                <c:pt idx="0">
                  <c:v>24</c:v>
                </c:pt>
                <c:pt idx="1">
                  <c:v>17</c:v>
                </c:pt>
              </c:numCache>
            </c:numRef>
          </c:val>
        </c:ser>
        <c:dLbls>
          <c:showPercent val="1"/>
        </c:dLbls>
      </c:pie3DChart>
      <c:spPr>
        <a:noFill/>
        <a:ln w="25400">
          <a:noFill/>
        </a:ln>
      </c:spPr>
    </c:plotArea>
    <c:legend>
      <c:legendPos val="r"/>
      <c:layout>
        <c:manualLayout>
          <c:xMode val="edge"/>
          <c:yMode val="edge"/>
          <c:x val="0.8252436964830685"/>
          <c:y val="0.71924290220820264"/>
          <c:w val="0.1043690557316822"/>
          <c:h val="0.15141955835962173"/>
        </c:manualLayout>
      </c:layout>
      <c:spPr>
        <a:noFill/>
        <a:ln w="25400">
          <a:noFill/>
        </a:ln>
      </c:spPr>
    </c:legend>
    <c:plotVisOnly val="1"/>
    <c:dispBlanksAs val="zero"/>
  </c:chart>
  <c:spPr>
    <a:solidFill>
      <a:srgbClr val="FFFFFF"/>
    </a:solidFill>
    <a:ln w="3175">
      <a:solidFill>
        <a:srgbClr val="808080"/>
      </a:solidFill>
      <a:prstDash val="solid"/>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fr-FR" sz="1400" dirty="0" smtClean="0"/>
              <a:t>How</a:t>
            </a:r>
            <a:r>
              <a:rPr lang="fr-FR" sz="1400" baseline="0" dirty="0" smtClean="0"/>
              <a:t> </a:t>
            </a:r>
            <a:r>
              <a:rPr lang="fr-FR" sz="1400" baseline="0" dirty="0" err="1" smtClean="0"/>
              <a:t>did</a:t>
            </a:r>
            <a:r>
              <a:rPr lang="fr-FR" sz="1400" baseline="0" dirty="0" smtClean="0"/>
              <a:t> </a:t>
            </a:r>
            <a:r>
              <a:rPr lang="fr-FR" sz="1400" baseline="0" dirty="0" err="1" smtClean="0"/>
              <a:t>using</a:t>
            </a:r>
            <a:r>
              <a:rPr lang="fr-FR" sz="1400" baseline="0" dirty="0" smtClean="0"/>
              <a:t> the blog </a:t>
            </a:r>
            <a:r>
              <a:rPr lang="fr-FR" sz="1400" baseline="0" dirty="0" err="1" smtClean="0"/>
              <a:t>Complement</a:t>
            </a:r>
            <a:r>
              <a:rPr lang="fr-FR" sz="1400" baseline="0" dirty="0" smtClean="0"/>
              <a:t> </a:t>
            </a:r>
            <a:r>
              <a:rPr lang="fr-FR" sz="1400" dirty="0" smtClean="0"/>
              <a:t> </a:t>
            </a:r>
            <a:r>
              <a:rPr lang="fr-FR" sz="1400" dirty="0" err="1"/>
              <a:t>Breakthrough</a:t>
            </a:r>
            <a:r>
              <a:rPr lang="fr-FR" sz="1400" dirty="0"/>
              <a:t> </a:t>
            </a:r>
            <a:r>
              <a:rPr lang="fr-FR" sz="1400" dirty="0" smtClean="0"/>
              <a:t>French?</a:t>
            </a:r>
            <a:endParaRPr lang="fr-FR" sz="1400" dirty="0"/>
          </a:p>
        </c:rich>
      </c:tx>
      <c:spPr>
        <a:noFill/>
        <a:ln w="25400">
          <a:noFill/>
        </a:ln>
      </c:spPr>
    </c:title>
    <c:view3D>
      <c:depthPercent val="100"/>
      <c:rAngAx val="1"/>
    </c:view3D>
    <c:floor>
      <c:spPr>
        <a:noFill/>
        <a:ln w="3175">
          <a:solidFill>
            <a:srgbClr val="808080"/>
          </a:solidFill>
          <a:prstDash val="solid"/>
        </a:ln>
      </c:spPr>
    </c:floor>
    <c:sideWall>
      <c:spPr>
        <a:noFill/>
        <a:ln w="25400">
          <a:noFill/>
        </a:ln>
      </c:spPr>
    </c:sideWall>
    <c:backWall>
      <c:spPr>
        <a:noFill/>
        <a:ln w="25400">
          <a:noFill/>
        </a:ln>
      </c:spPr>
    </c:backWall>
    <c:plotArea>
      <c:layout>
        <c:manualLayout>
          <c:layoutTarget val="inner"/>
          <c:xMode val="edge"/>
          <c:yMode val="edge"/>
          <c:x val="7.9741379310344834E-2"/>
          <c:y val="0.21119133574007248"/>
          <c:w val="0.89008620689655149"/>
          <c:h val="0.68050541516245489"/>
        </c:manualLayout>
      </c:layout>
      <c:bar3DChart>
        <c:barDir val="col"/>
        <c:grouping val="stacked"/>
        <c:ser>
          <c:idx val="0"/>
          <c:order val="0"/>
          <c:spPr>
            <a:gradFill rotWithShape="0">
              <a:gsLst>
                <a:gs pos="0">
                  <a:srgbClr val="9BC1FF"/>
                </a:gs>
                <a:gs pos="100000">
                  <a:srgbClr val="3F80CD"/>
                </a:gs>
              </a:gsLst>
              <a:lin ang="5400000"/>
            </a:gradFill>
            <a:ln w="25400">
              <a:noFill/>
            </a:ln>
            <a:effectLst>
              <a:outerShdw dist="35921" dir="2700000" algn="br">
                <a:srgbClr val="000000"/>
              </a:outerShdw>
            </a:effectLst>
          </c:spPr>
          <c:cat>
            <c:strRef>
              <c:f>Feuil1!$BH$137:$BK$137</c:f>
              <c:strCache>
                <c:ptCount val="4"/>
                <c:pt idx="0">
                  <c:v>utile</c:v>
                </c:pt>
                <c:pt idx="1">
                  <c:v>en relation avec le cours</c:v>
                </c:pt>
                <c:pt idx="2">
                  <c:v>intéressant et fun</c:v>
                </c:pt>
                <c:pt idx="3">
                  <c:v>facile à comprendre</c:v>
                </c:pt>
              </c:strCache>
            </c:strRef>
          </c:cat>
          <c:val>
            <c:numRef>
              <c:f>Feuil1!$BH$138:$BK$138</c:f>
              <c:numCache>
                <c:formatCode>General</c:formatCode>
                <c:ptCount val="4"/>
                <c:pt idx="0">
                  <c:v>10</c:v>
                </c:pt>
                <c:pt idx="1">
                  <c:v>5</c:v>
                </c:pt>
                <c:pt idx="2">
                  <c:v>5</c:v>
                </c:pt>
                <c:pt idx="3">
                  <c:v>3</c:v>
                </c:pt>
              </c:numCache>
            </c:numRef>
          </c:val>
        </c:ser>
        <c:shape val="cylinder"/>
        <c:axId val="65211392"/>
        <c:axId val="65245952"/>
        <c:axId val="0"/>
      </c:bar3DChart>
      <c:catAx>
        <c:axId val="65211392"/>
        <c:scaling>
          <c:orientation val="minMax"/>
        </c:scaling>
        <c:axPos val="b"/>
        <c:numFmt formatCode="General" sourceLinked="1"/>
        <c:tickLblPos val="nextTo"/>
        <c:spPr>
          <a:ln w="3175">
            <a:solidFill>
              <a:srgbClr val="808080"/>
            </a:solidFill>
            <a:prstDash val="solid"/>
          </a:ln>
        </c:spPr>
        <c:crossAx val="65245952"/>
        <c:crosses val="autoZero"/>
        <c:auto val="1"/>
        <c:lblAlgn val="ctr"/>
        <c:lblOffset val="100"/>
      </c:catAx>
      <c:valAx>
        <c:axId val="65245952"/>
        <c:scaling>
          <c:orientation val="minMax"/>
        </c:scaling>
        <c:axPos val="l"/>
        <c:majorGridlines>
          <c:spPr>
            <a:ln w="3175">
              <a:solidFill>
                <a:srgbClr val="808080"/>
              </a:solidFill>
              <a:prstDash val="solid"/>
            </a:ln>
          </c:spPr>
        </c:majorGridlines>
        <c:numFmt formatCode="General" sourceLinked="1"/>
        <c:tickLblPos val="nextTo"/>
        <c:spPr>
          <a:ln w="3175">
            <a:solidFill>
              <a:srgbClr val="808080"/>
            </a:solidFill>
            <a:prstDash val="solid"/>
          </a:ln>
        </c:spPr>
        <c:crossAx val="65211392"/>
        <c:crosses val="autoZero"/>
        <c:crossBetween val="between"/>
      </c:valAx>
      <c:spPr>
        <a:noFill/>
        <a:ln w="25400">
          <a:noFill/>
        </a:ln>
      </c:spPr>
    </c:plotArea>
    <c:plotVisOnly val="1"/>
    <c:dispBlanksAs val="gap"/>
  </c:chart>
  <c:spPr>
    <a:solidFill>
      <a:srgbClr val="FFFFFF"/>
    </a:solidFill>
    <a:ln w="3175">
      <a:solidFill>
        <a:srgbClr val="808080"/>
      </a:solidFill>
      <a:prstDash val="solid"/>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plotArea>
      <c:layout>
        <c:manualLayout>
          <c:layoutTarget val="inner"/>
          <c:xMode val="edge"/>
          <c:yMode val="edge"/>
          <c:x val="6.2749204914651385E-2"/>
          <c:y val="0.21583532198746208"/>
          <c:w val="0.82241744397334948"/>
          <c:h val="0.52601537698629097"/>
        </c:manualLayout>
      </c:layout>
      <c:bar3DChart>
        <c:barDir val="col"/>
        <c:grouping val="clustered"/>
        <c:ser>
          <c:idx val="0"/>
          <c:order val="0"/>
          <c:tx>
            <c:strRef>
              <c:f>'Encuesta final'!$A$2</c:f>
              <c:strCache>
                <c:ptCount val="1"/>
                <c:pt idx="0">
                  <c:v>1.You feel more motivated to continue learning Spanish after this project.</c:v>
                </c:pt>
              </c:strCache>
            </c:strRef>
          </c:tx>
          <c:cat>
            <c:strRef>
              <c:f>'Encuesta final'!$B$1:$G$1</c:f>
              <c:strCache>
                <c:ptCount val="6"/>
                <c:pt idx="0">
                  <c:v>stronlgly      disagree</c:v>
                </c:pt>
                <c:pt idx="1">
                  <c:v>disagree</c:v>
                </c:pt>
                <c:pt idx="2">
                  <c:v>neither   (dis)agree</c:v>
                </c:pt>
                <c:pt idx="3">
                  <c:v>agree</c:v>
                </c:pt>
                <c:pt idx="4">
                  <c:v>strongly       agree</c:v>
                </c:pt>
                <c:pt idx="5">
                  <c:v>no answer</c:v>
                </c:pt>
              </c:strCache>
            </c:strRef>
          </c:cat>
          <c:val>
            <c:numRef>
              <c:f>'Encuesta final'!$B$2:$G$2</c:f>
              <c:numCache>
                <c:formatCode>General</c:formatCode>
                <c:ptCount val="6"/>
                <c:pt idx="0">
                  <c:v>0</c:v>
                </c:pt>
                <c:pt idx="1">
                  <c:v>0</c:v>
                </c:pt>
                <c:pt idx="2">
                  <c:v>3</c:v>
                </c:pt>
                <c:pt idx="3">
                  <c:v>17</c:v>
                </c:pt>
                <c:pt idx="4">
                  <c:v>11</c:v>
                </c:pt>
                <c:pt idx="5">
                  <c:v>1</c:v>
                </c:pt>
              </c:numCache>
            </c:numRef>
          </c:val>
        </c:ser>
        <c:shape val="box"/>
        <c:axId val="65869696"/>
        <c:axId val="65871232"/>
        <c:axId val="0"/>
      </c:bar3DChart>
      <c:catAx>
        <c:axId val="65869696"/>
        <c:scaling>
          <c:orientation val="minMax"/>
        </c:scaling>
        <c:axPos val="b"/>
        <c:numFmt formatCode="General" sourceLinked="1"/>
        <c:tickLblPos val="nextTo"/>
        <c:txPr>
          <a:bodyPr/>
          <a:lstStyle/>
          <a:p>
            <a:pPr>
              <a:defRPr lang="en-US"/>
            </a:pPr>
            <a:endParaRPr lang="en-US"/>
          </a:p>
        </c:txPr>
        <c:crossAx val="65871232"/>
        <c:crosses val="autoZero"/>
        <c:auto val="1"/>
        <c:lblAlgn val="ctr"/>
        <c:lblOffset val="100"/>
      </c:catAx>
      <c:valAx>
        <c:axId val="65871232"/>
        <c:scaling>
          <c:orientation val="minMax"/>
        </c:scaling>
        <c:axPos val="l"/>
        <c:majorGridlines/>
        <c:numFmt formatCode="General" sourceLinked="1"/>
        <c:tickLblPos val="nextTo"/>
        <c:txPr>
          <a:bodyPr/>
          <a:lstStyle/>
          <a:p>
            <a:pPr>
              <a:defRPr lang="en-US"/>
            </a:pPr>
            <a:endParaRPr lang="en-US"/>
          </a:p>
        </c:txPr>
        <c:crossAx val="65869696"/>
        <c:crosses val="autoZero"/>
        <c:crossBetween val="between"/>
      </c:valAx>
      <c:spPr>
        <a:noFill/>
        <a:ln w="25400">
          <a:noFill/>
        </a:ln>
      </c:spPr>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plotArea>
      <c:layout>
        <c:manualLayout>
          <c:layoutTarget val="inner"/>
          <c:xMode val="edge"/>
          <c:yMode val="edge"/>
          <c:x val="4.4939763779527568E-2"/>
          <c:y val="0.25675957172020158"/>
          <c:w val="0.92803582677165342"/>
          <c:h val="0.61843477898595922"/>
        </c:manualLayout>
      </c:layout>
      <c:bar3DChart>
        <c:barDir val="col"/>
        <c:grouping val="clustered"/>
        <c:ser>
          <c:idx val="0"/>
          <c:order val="0"/>
          <c:tx>
            <c:strRef>
              <c:f>'Encuesta final'!$A$3</c:f>
              <c:strCache>
                <c:ptCount val="1"/>
                <c:pt idx="0">
                  <c:v>2.You feel more confident about your ability to communicate in Spanish than before.</c:v>
                </c:pt>
              </c:strCache>
            </c:strRef>
          </c:tx>
          <c:cat>
            <c:strRef>
              <c:f>'Encuesta final'!$B$1:$G$1</c:f>
              <c:strCache>
                <c:ptCount val="6"/>
                <c:pt idx="0">
                  <c:v>stronlgly      disagree</c:v>
                </c:pt>
                <c:pt idx="1">
                  <c:v>disagree</c:v>
                </c:pt>
                <c:pt idx="2">
                  <c:v>neither   (dis)agree</c:v>
                </c:pt>
                <c:pt idx="3">
                  <c:v>agree</c:v>
                </c:pt>
                <c:pt idx="4">
                  <c:v>strongly       agree</c:v>
                </c:pt>
                <c:pt idx="5">
                  <c:v>no answer</c:v>
                </c:pt>
              </c:strCache>
            </c:strRef>
          </c:cat>
          <c:val>
            <c:numRef>
              <c:f>'Encuesta final'!$B$3:$G$3</c:f>
              <c:numCache>
                <c:formatCode>General</c:formatCode>
                <c:ptCount val="6"/>
                <c:pt idx="0">
                  <c:v>0</c:v>
                </c:pt>
                <c:pt idx="1">
                  <c:v>2</c:v>
                </c:pt>
                <c:pt idx="2">
                  <c:v>5</c:v>
                </c:pt>
                <c:pt idx="3">
                  <c:v>19</c:v>
                </c:pt>
                <c:pt idx="4">
                  <c:v>5</c:v>
                </c:pt>
                <c:pt idx="5">
                  <c:v>1</c:v>
                </c:pt>
              </c:numCache>
            </c:numRef>
          </c:val>
        </c:ser>
        <c:shape val="box"/>
        <c:axId val="65911808"/>
        <c:axId val="65913600"/>
        <c:axId val="0"/>
      </c:bar3DChart>
      <c:catAx>
        <c:axId val="65911808"/>
        <c:scaling>
          <c:orientation val="minMax"/>
        </c:scaling>
        <c:axPos val="b"/>
        <c:numFmt formatCode="General" sourceLinked="1"/>
        <c:tickLblPos val="nextTo"/>
        <c:txPr>
          <a:bodyPr/>
          <a:lstStyle/>
          <a:p>
            <a:pPr>
              <a:defRPr lang="en-US"/>
            </a:pPr>
            <a:endParaRPr lang="en-US"/>
          </a:p>
        </c:txPr>
        <c:crossAx val="65913600"/>
        <c:crosses val="autoZero"/>
        <c:auto val="1"/>
        <c:lblAlgn val="ctr"/>
        <c:lblOffset val="100"/>
      </c:catAx>
      <c:valAx>
        <c:axId val="65913600"/>
        <c:scaling>
          <c:orientation val="minMax"/>
        </c:scaling>
        <c:axPos val="l"/>
        <c:majorGridlines/>
        <c:numFmt formatCode="General" sourceLinked="1"/>
        <c:tickLblPos val="nextTo"/>
        <c:txPr>
          <a:bodyPr/>
          <a:lstStyle/>
          <a:p>
            <a:pPr>
              <a:defRPr lang="en-US"/>
            </a:pPr>
            <a:endParaRPr lang="en-US"/>
          </a:p>
        </c:txPr>
        <c:crossAx val="65911808"/>
        <c:crosses val="autoZero"/>
        <c:crossBetween val="between"/>
      </c:valAx>
      <c:spPr>
        <a:noFill/>
        <a:ln w="25400">
          <a:noFill/>
        </a:ln>
      </c:spPr>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depthPercent val="100"/>
      <c:rAngAx val="1"/>
    </c:view3D>
    <c:plotArea>
      <c:layout>
        <c:manualLayout>
          <c:layoutTarget val="inner"/>
          <c:xMode val="edge"/>
          <c:yMode val="edge"/>
          <c:x val="3.5717454068241464E-2"/>
          <c:y val="0.27656570916665507"/>
          <c:w val="0.90913556430446196"/>
          <c:h val="0.60645820891174207"/>
        </c:manualLayout>
      </c:layout>
      <c:bar3DChart>
        <c:barDir val="col"/>
        <c:grouping val="clustered"/>
        <c:ser>
          <c:idx val="0"/>
          <c:order val="0"/>
          <c:tx>
            <c:strRef>
              <c:f>'Encuesta final'!$A$4</c:f>
              <c:strCache>
                <c:ptCount val="1"/>
                <c:pt idx="0">
                  <c:v>3.This project has helped you learn Spanish from other sources apart from your teacher and your textbook.</c:v>
                </c:pt>
              </c:strCache>
            </c:strRef>
          </c:tx>
          <c:cat>
            <c:strRef>
              <c:f>'Encuesta final'!$B$1:$G$1</c:f>
              <c:strCache>
                <c:ptCount val="6"/>
                <c:pt idx="0">
                  <c:v>stronlgly      disagree</c:v>
                </c:pt>
                <c:pt idx="1">
                  <c:v>disagree</c:v>
                </c:pt>
                <c:pt idx="2">
                  <c:v>neither   (dis)agree</c:v>
                </c:pt>
                <c:pt idx="3">
                  <c:v>agree</c:v>
                </c:pt>
                <c:pt idx="4">
                  <c:v>strongly       agree</c:v>
                </c:pt>
                <c:pt idx="5">
                  <c:v>no answer</c:v>
                </c:pt>
              </c:strCache>
            </c:strRef>
          </c:cat>
          <c:val>
            <c:numRef>
              <c:f>'Encuesta final'!$B$4:$G$4</c:f>
              <c:numCache>
                <c:formatCode>General</c:formatCode>
                <c:ptCount val="6"/>
                <c:pt idx="0">
                  <c:v>0</c:v>
                </c:pt>
                <c:pt idx="1">
                  <c:v>1</c:v>
                </c:pt>
                <c:pt idx="2">
                  <c:v>9</c:v>
                </c:pt>
                <c:pt idx="3">
                  <c:v>15</c:v>
                </c:pt>
                <c:pt idx="4">
                  <c:v>6</c:v>
                </c:pt>
                <c:pt idx="5">
                  <c:v>1</c:v>
                </c:pt>
              </c:numCache>
            </c:numRef>
          </c:val>
        </c:ser>
        <c:shape val="box"/>
        <c:axId val="65966464"/>
        <c:axId val="65968000"/>
        <c:axId val="0"/>
      </c:bar3DChart>
      <c:catAx>
        <c:axId val="65966464"/>
        <c:scaling>
          <c:orientation val="minMax"/>
        </c:scaling>
        <c:axPos val="b"/>
        <c:numFmt formatCode="General" sourceLinked="1"/>
        <c:tickLblPos val="nextTo"/>
        <c:txPr>
          <a:bodyPr/>
          <a:lstStyle/>
          <a:p>
            <a:pPr>
              <a:defRPr lang="en-US"/>
            </a:pPr>
            <a:endParaRPr lang="en-US"/>
          </a:p>
        </c:txPr>
        <c:crossAx val="65968000"/>
        <c:crosses val="autoZero"/>
        <c:auto val="1"/>
        <c:lblAlgn val="ctr"/>
        <c:lblOffset val="100"/>
      </c:catAx>
      <c:valAx>
        <c:axId val="65968000"/>
        <c:scaling>
          <c:orientation val="minMax"/>
        </c:scaling>
        <c:axPos val="l"/>
        <c:majorGridlines/>
        <c:numFmt formatCode="General" sourceLinked="1"/>
        <c:tickLblPos val="nextTo"/>
        <c:txPr>
          <a:bodyPr/>
          <a:lstStyle/>
          <a:p>
            <a:pPr>
              <a:defRPr lang="en-US"/>
            </a:pPr>
            <a:endParaRPr lang="en-US"/>
          </a:p>
        </c:txPr>
        <c:crossAx val="65966464"/>
        <c:crosses val="autoZero"/>
        <c:crossBetween val="between"/>
      </c:valAx>
      <c:spPr>
        <a:noFill/>
        <a:ln w="25400">
          <a:noFill/>
        </a:ln>
      </c:spPr>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2400" b="1" i="0" u="none" strike="noStrike" baseline="0">
                <a:solidFill>
                  <a:schemeClr val="tx1"/>
                </a:solidFill>
                <a:latin typeface="Calibri"/>
                <a:ea typeface="Calibri"/>
                <a:cs typeface="Calibri"/>
              </a:defRPr>
            </a:pPr>
            <a:r>
              <a:rPr lang="en-US" dirty="0" smtClean="0"/>
              <a:t>4. In </a:t>
            </a:r>
            <a:r>
              <a:rPr lang="en-US" dirty="0"/>
              <a:t>general this project has fulfilled your expectations</a:t>
            </a:r>
          </a:p>
        </c:rich>
      </c:tx>
      <c:spPr>
        <a:noFill/>
        <a:ln w="25400">
          <a:noFill/>
        </a:ln>
      </c:spPr>
    </c:title>
    <c:view3D>
      <c:depthPercent val="100"/>
      <c:rAngAx val="1"/>
    </c:view3D>
    <c:plotArea>
      <c:layout>
        <c:manualLayout>
          <c:layoutTarget val="inner"/>
          <c:xMode val="edge"/>
          <c:yMode val="edge"/>
          <c:x val="9.8642814200071996E-2"/>
          <c:y val="0.29234441053781002"/>
          <c:w val="0.84891130453254393"/>
          <c:h val="0.49978798631914012"/>
        </c:manualLayout>
      </c:layout>
      <c:bar3DChart>
        <c:barDir val="col"/>
        <c:grouping val="clustered"/>
        <c:ser>
          <c:idx val="0"/>
          <c:order val="0"/>
          <c:tx>
            <c:strRef>
              <c:f>'Encuesta final'!$A$11</c:f>
              <c:strCache>
                <c:ptCount val="1"/>
                <c:pt idx="0">
                  <c:v>12.In general this project has fulfilled your expectations</c:v>
                </c:pt>
              </c:strCache>
            </c:strRef>
          </c:tx>
          <c:cat>
            <c:strRef>
              <c:f>'Encuesta final'!$B$1:$G$1</c:f>
              <c:strCache>
                <c:ptCount val="6"/>
                <c:pt idx="0">
                  <c:v>stronlgly      disagree</c:v>
                </c:pt>
                <c:pt idx="1">
                  <c:v>disagree</c:v>
                </c:pt>
                <c:pt idx="2">
                  <c:v>neither   (dis)agree</c:v>
                </c:pt>
                <c:pt idx="3">
                  <c:v>agree</c:v>
                </c:pt>
                <c:pt idx="4">
                  <c:v>strongly       agree</c:v>
                </c:pt>
                <c:pt idx="5">
                  <c:v>no answer</c:v>
                </c:pt>
              </c:strCache>
            </c:strRef>
          </c:cat>
          <c:val>
            <c:numRef>
              <c:f>'Encuesta final'!$B$11:$G$11</c:f>
              <c:numCache>
                <c:formatCode>General</c:formatCode>
                <c:ptCount val="6"/>
                <c:pt idx="0">
                  <c:v>0</c:v>
                </c:pt>
                <c:pt idx="1">
                  <c:v>3</c:v>
                </c:pt>
                <c:pt idx="2">
                  <c:v>12</c:v>
                </c:pt>
                <c:pt idx="3">
                  <c:v>15</c:v>
                </c:pt>
                <c:pt idx="4">
                  <c:v>1</c:v>
                </c:pt>
                <c:pt idx="5">
                  <c:v>1</c:v>
                </c:pt>
              </c:numCache>
            </c:numRef>
          </c:val>
        </c:ser>
        <c:shape val="box"/>
        <c:axId val="66672512"/>
        <c:axId val="66674048"/>
        <c:axId val="0"/>
      </c:bar3DChart>
      <c:catAx>
        <c:axId val="66672512"/>
        <c:scaling>
          <c:orientation val="minMax"/>
        </c:scaling>
        <c:axPos val="b"/>
        <c:numFmt formatCode="General" sourceLinked="1"/>
        <c:tickLblPos val="nextTo"/>
        <c:txPr>
          <a:bodyPr/>
          <a:lstStyle/>
          <a:p>
            <a:pPr>
              <a:defRPr lang="en-US"/>
            </a:pPr>
            <a:endParaRPr lang="en-US"/>
          </a:p>
        </c:txPr>
        <c:crossAx val="66674048"/>
        <c:crosses val="autoZero"/>
        <c:auto val="1"/>
        <c:lblAlgn val="ctr"/>
        <c:lblOffset val="100"/>
      </c:catAx>
      <c:valAx>
        <c:axId val="66674048"/>
        <c:scaling>
          <c:orientation val="minMax"/>
        </c:scaling>
        <c:axPos val="l"/>
        <c:majorGridlines/>
        <c:numFmt formatCode="General" sourceLinked="1"/>
        <c:tickLblPos val="nextTo"/>
        <c:txPr>
          <a:bodyPr/>
          <a:lstStyle/>
          <a:p>
            <a:pPr>
              <a:defRPr lang="en-US"/>
            </a:pPr>
            <a:endParaRPr lang="en-US"/>
          </a:p>
        </c:txPr>
        <c:crossAx val="66672512"/>
        <c:crosses val="autoZero"/>
        <c:crossBetween val="between"/>
      </c:valAx>
      <c:spPr>
        <a:noFill/>
        <a:ln w="25400">
          <a:noFill/>
        </a:ln>
      </c:spPr>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Very bad</c:v>
                </c:pt>
              </c:strCache>
            </c:strRef>
          </c:tx>
          <c:cat>
            <c:strRef>
              <c:f>Sheet1!$A$2:$A$8</c:f>
              <c:strCache>
                <c:ptCount val="7"/>
                <c:pt idx="0">
                  <c:v>Organization of contents</c:v>
                </c:pt>
                <c:pt idx="1">
                  <c:v>Quantity of information</c:v>
                </c:pt>
                <c:pt idx="2">
                  <c:v>Quality of information</c:v>
                </c:pt>
                <c:pt idx="3">
                  <c:v>Relevance to the Caribbean</c:v>
                </c:pt>
                <c:pt idx="4">
                  <c:v>Corresponds with course level</c:v>
                </c:pt>
                <c:pt idx="5">
                  <c:v>Exercise corrections</c:v>
                </c:pt>
                <c:pt idx="6">
                  <c:v>Feedback for the student</c:v>
                </c:pt>
              </c:strCache>
            </c:strRef>
          </c:cat>
          <c:val>
            <c:numRef>
              <c:f>Sheet1!$B$2:$B$8</c:f>
              <c:numCache>
                <c:formatCode>General</c:formatCode>
                <c:ptCount val="7"/>
                <c:pt idx="0">
                  <c:v>2</c:v>
                </c:pt>
                <c:pt idx="1">
                  <c:v>1</c:v>
                </c:pt>
                <c:pt idx="2">
                  <c:v>1</c:v>
                </c:pt>
                <c:pt idx="3">
                  <c:v>3</c:v>
                </c:pt>
                <c:pt idx="4">
                  <c:v>1</c:v>
                </c:pt>
                <c:pt idx="5">
                  <c:v>1</c:v>
                </c:pt>
                <c:pt idx="6">
                  <c:v>1</c:v>
                </c:pt>
              </c:numCache>
            </c:numRef>
          </c:val>
        </c:ser>
        <c:ser>
          <c:idx val="1"/>
          <c:order val="1"/>
          <c:tx>
            <c:strRef>
              <c:f>Sheet1!$C$1</c:f>
              <c:strCache>
                <c:ptCount val="1"/>
                <c:pt idx="0">
                  <c:v>Bad</c:v>
                </c:pt>
              </c:strCache>
            </c:strRef>
          </c:tx>
          <c:cat>
            <c:strRef>
              <c:f>Sheet1!$A$2:$A$8</c:f>
              <c:strCache>
                <c:ptCount val="7"/>
                <c:pt idx="0">
                  <c:v>Organization of contents</c:v>
                </c:pt>
                <c:pt idx="1">
                  <c:v>Quantity of information</c:v>
                </c:pt>
                <c:pt idx="2">
                  <c:v>Quality of information</c:v>
                </c:pt>
                <c:pt idx="3">
                  <c:v>Relevance to the Caribbean</c:v>
                </c:pt>
                <c:pt idx="4">
                  <c:v>Corresponds with course level</c:v>
                </c:pt>
                <c:pt idx="5">
                  <c:v>Exercise corrections</c:v>
                </c:pt>
                <c:pt idx="6">
                  <c:v>Feedback for the student</c:v>
                </c:pt>
              </c:strCache>
            </c:strRef>
          </c:cat>
          <c:val>
            <c:numRef>
              <c:f>Sheet1!$C$2:$C$8</c:f>
              <c:numCache>
                <c:formatCode>General</c:formatCode>
                <c:ptCount val="7"/>
                <c:pt idx="0">
                  <c:v>3</c:v>
                </c:pt>
                <c:pt idx="1">
                  <c:v>1</c:v>
                </c:pt>
                <c:pt idx="2">
                  <c:v>1</c:v>
                </c:pt>
                <c:pt idx="3">
                  <c:v>16</c:v>
                </c:pt>
                <c:pt idx="4">
                  <c:v>3</c:v>
                </c:pt>
                <c:pt idx="5">
                  <c:v>1</c:v>
                </c:pt>
                <c:pt idx="6">
                  <c:v>5</c:v>
                </c:pt>
              </c:numCache>
            </c:numRef>
          </c:val>
        </c:ser>
        <c:ser>
          <c:idx val="2"/>
          <c:order val="2"/>
          <c:tx>
            <c:strRef>
              <c:f>Sheet1!$D$1</c:f>
              <c:strCache>
                <c:ptCount val="1"/>
                <c:pt idx="0">
                  <c:v>Average</c:v>
                </c:pt>
              </c:strCache>
            </c:strRef>
          </c:tx>
          <c:cat>
            <c:strRef>
              <c:f>Sheet1!$A$2:$A$8</c:f>
              <c:strCache>
                <c:ptCount val="7"/>
                <c:pt idx="0">
                  <c:v>Organization of contents</c:v>
                </c:pt>
                <c:pt idx="1">
                  <c:v>Quantity of information</c:v>
                </c:pt>
                <c:pt idx="2">
                  <c:v>Quality of information</c:v>
                </c:pt>
                <c:pt idx="3">
                  <c:v>Relevance to the Caribbean</c:v>
                </c:pt>
                <c:pt idx="4">
                  <c:v>Corresponds with course level</c:v>
                </c:pt>
                <c:pt idx="5">
                  <c:v>Exercise corrections</c:v>
                </c:pt>
                <c:pt idx="6">
                  <c:v>Feedback for the student</c:v>
                </c:pt>
              </c:strCache>
            </c:strRef>
          </c:cat>
          <c:val>
            <c:numRef>
              <c:f>Sheet1!$D$2:$D$8</c:f>
              <c:numCache>
                <c:formatCode>General</c:formatCode>
                <c:ptCount val="7"/>
                <c:pt idx="0">
                  <c:v>15</c:v>
                </c:pt>
                <c:pt idx="1">
                  <c:v>19</c:v>
                </c:pt>
                <c:pt idx="2">
                  <c:v>16</c:v>
                </c:pt>
                <c:pt idx="3">
                  <c:v>43</c:v>
                </c:pt>
                <c:pt idx="4">
                  <c:v>28</c:v>
                </c:pt>
                <c:pt idx="5">
                  <c:v>16</c:v>
                </c:pt>
                <c:pt idx="6">
                  <c:v>22</c:v>
                </c:pt>
              </c:numCache>
            </c:numRef>
          </c:val>
        </c:ser>
        <c:ser>
          <c:idx val="3"/>
          <c:order val="3"/>
          <c:tx>
            <c:strRef>
              <c:f>Sheet1!$E$1</c:f>
              <c:strCache>
                <c:ptCount val="1"/>
                <c:pt idx="0">
                  <c:v>Good</c:v>
                </c:pt>
              </c:strCache>
            </c:strRef>
          </c:tx>
          <c:cat>
            <c:strRef>
              <c:f>Sheet1!$A$2:$A$8</c:f>
              <c:strCache>
                <c:ptCount val="7"/>
                <c:pt idx="0">
                  <c:v>Organization of contents</c:v>
                </c:pt>
                <c:pt idx="1">
                  <c:v>Quantity of information</c:v>
                </c:pt>
                <c:pt idx="2">
                  <c:v>Quality of information</c:v>
                </c:pt>
                <c:pt idx="3">
                  <c:v>Relevance to the Caribbean</c:v>
                </c:pt>
                <c:pt idx="4">
                  <c:v>Corresponds with course level</c:v>
                </c:pt>
                <c:pt idx="5">
                  <c:v>Exercise corrections</c:v>
                </c:pt>
                <c:pt idx="6">
                  <c:v>Feedback for the student</c:v>
                </c:pt>
              </c:strCache>
            </c:strRef>
          </c:cat>
          <c:val>
            <c:numRef>
              <c:f>Sheet1!$E$2:$E$8</c:f>
              <c:numCache>
                <c:formatCode>General</c:formatCode>
                <c:ptCount val="7"/>
                <c:pt idx="0">
                  <c:v>52</c:v>
                </c:pt>
                <c:pt idx="1">
                  <c:v>38</c:v>
                </c:pt>
                <c:pt idx="2">
                  <c:v>41</c:v>
                </c:pt>
                <c:pt idx="3">
                  <c:v>19</c:v>
                </c:pt>
                <c:pt idx="4">
                  <c:v>41</c:v>
                </c:pt>
                <c:pt idx="5">
                  <c:v>42</c:v>
                </c:pt>
                <c:pt idx="6">
                  <c:v>35</c:v>
                </c:pt>
              </c:numCache>
            </c:numRef>
          </c:val>
        </c:ser>
        <c:ser>
          <c:idx val="4"/>
          <c:order val="4"/>
          <c:tx>
            <c:strRef>
              <c:f>Sheet1!$F$1</c:f>
              <c:strCache>
                <c:ptCount val="1"/>
                <c:pt idx="0">
                  <c:v>Very good</c:v>
                </c:pt>
              </c:strCache>
            </c:strRef>
          </c:tx>
          <c:cat>
            <c:strRef>
              <c:f>Sheet1!$A$2:$A$8</c:f>
              <c:strCache>
                <c:ptCount val="7"/>
                <c:pt idx="0">
                  <c:v>Organization of contents</c:v>
                </c:pt>
                <c:pt idx="1">
                  <c:v>Quantity of information</c:v>
                </c:pt>
                <c:pt idx="2">
                  <c:v>Quality of information</c:v>
                </c:pt>
                <c:pt idx="3">
                  <c:v>Relevance to the Caribbean</c:v>
                </c:pt>
                <c:pt idx="4">
                  <c:v>Corresponds with course level</c:v>
                </c:pt>
                <c:pt idx="5">
                  <c:v>Exercise corrections</c:v>
                </c:pt>
                <c:pt idx="6">
                  <c:v>Feedback for the student</c:v>
                </c:pt>
              </c:strCache>
            </c:strRef>
          </c:cat>
          <c:val>
            <c:numRef>
              <c:f>Sheet1!$F$2:$F$8</c:f>
              <c:numCache>
                <c:formatCode>General</c:formatCode>
                <c:ptCount val="7"/>
                <c:pt idx="0">
                  <c:v>16</c:v>
                </c:pt>
                <c:pt idx="1">
                  <c:v>29</c:v>
                </c:pt>
                <c:pt idx="2">
                  <c:v>29</c:v>
                </c:pt>
                <c:pt idx="3">
                  <c:v>7</c:v>
                </c:pt>
                <c:pt idx="4">
                  <c:v>15</c:v>
                </c:pt>
                <c:pt idx="5">
                  <c:v>28</c:v>
                </c:pt>
                <c:pt idx="6">
                  <c:v>25</c:v>
                </c:pt>
              </c:numCache>
            </c:numRef>
          </c:val>
        </c:ser>
        <c:axId val="106711296"/>
        <c:axId val="106713088"/>
      </c:barChart>
      <c:catAx>
        <c:axId val="106711296"/>
        <c:scaling>
          <c:orientation val="minMax"/>
        </c:scaling>
        <c:axPos val="b"/>
        <c:tickLblPos val="nextTo"/>
        <c:crossAx val="106713088"/>
        <c:crosses val="autoZero"/>
        <c:auto val="1"/>
        <c:lblAlgn val="ctr"/>
        <c:lblOffset val="100"/>
      </c:catAx>
      <c:valAx>
        <c:axId val="106713088"/>
        <c:scaling>
          <c:orientation val="minMax"/>
        </c:scaling>
        <c:axPos val="l"/>
        <c:majorGridlines/>
        <c:numFmt formatCode="General" sourceLinked="1"/>
        <c:tickLblPos val="nextTo"/>
        <c:crossAx val="106711296"/>
        <c:crosses val="autoZero"/>
        <c:crossBetween val="between"/>
      </c:valAx>
    </c:plotArea>
    <c:legend>
      <c:legendPos val="r"/>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Series 1</c:v>
                </c:pt>
              </c:strCache>
            </c:strRef>
          </c:tx>
          <c:cat>
            <c:strRef>
              <c:f>Sheet1!$A$2:$A$6</c:f>
              <c:strCache>
                <c:ptCount val="5"/>
                <c:pt idx="0">
                  <c:v>Completely dissatisfied</c:v>
                </c:pt>
                <c:pt idx="1">
                  <c:v>Dissatisfied</c:v>
                </c:pt>
                <c:pt idx="2">
                  <c:v>Neither (dis)satisfied</c:v>
                </c:pt>
                <c:pt idx="3">
                  <c:v>Satisfied</c:v>
                </c:pt>
                <c:pt idx="4">
                  <c:v>Very satisfied</c:v>
                </c:pt>
              </c:strCache>
            </c:strRef>
          </c:cat>
          <c:val>
            <c:numRef>
              <c:f>Sheet1!$B$2:$B$6</c:f>
              <c:numCache>
                <c:formatCode>General</c:formatCode>
                <c:ptCount val="5"/>
                <c:pt idx="0">
                  <c:v>2</c:v>
                </c:pt>
                <c:pt idx="1">
                  <c:v>4</c:v>
                </c:pt>
                <c:pt idx="2">
                  <c:v>9</c:v>
                </c:pt>
                <c:pt idx="3">
                  <c:v>57</c:v>
                </c:pt>
                <c:pt idx="4">
                  <c:v>14</c:v>
                </c:pt>
              </c:numCache>
            </c:numRef>
          </c:val>
        </c:ser>
        <c:axId val="106744832"/>
        <c:axId val="106750720"/>
      </c:barChart>
      <c:catAx>
        <c:axId val="106744832"/>
        <c:scaling>
          <c:orientation val="minMax"/>
        </c:scaling>
        <c:axPos val="b"/>
        <c:tickLblPos val="nextTo"/>
        <c:crossAx val="106750720"/>
        <c:crosses val="autoZero"/>
        <c:auto val="1"/>
        <c:lblAlgn val="ctr"/>
        <c:lblOffset val="100"/>
      </c:catAx>
      <c:valAx>
        <c:axId val="106750720"/>
        <c:scaling>
          <c:orientation val="minMax"/>
        </c:scaling>
        <c:axPos val="l"/>
        <c:majorGridlines/>
        <c:numFmt formatCode="General" sourceLinked="1"/>
        <c:tickLblPos val="nextTo"/>
        <c:crossAx val="106744832"/>
        <c:crosses val="autoZero"/>
        <c:crossBetween val="between"/>
      </c:valAx>
    </c:plotArea>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Series 1</c:v>
                </c:pt>
              </c:strCache>
            </c:strRef>
          </c:tx>
          <c:cat>
            <c:strRef>
              <c:f>Sheet1!$A$2:$A$3</c:f>
              <c:strCache>
                <c:ptCount val="2"/>
                <c:pt idx="0">
                  <c:v>Yes</c:v>
                </c:pt>
                <c:pt idx="1">
                  <c:v>No</c:v>
                </c:pt>
              </c:strCache>
            </c:strRef>
          </c:cat>
          <c:val>
            <c:numRef>
              <c:f>Sheet1!$B$2:$B$3</c:f>
              <c:numCache>
                <c:formatCode>General</c:formatCode>
                <c:ptCount val="2"/>
                <c:pt idx="0">
                  <c:v>76</c:v>
                </c:pt>
                <c:pt idx="1">
                  <c:v>9</c:v>
                </c:pt>
              </c:numCache>
            </c:numRef>
          </c:val>
        </c:ser>
        <c:axId val="106942464"/>
        <c:axId val="106944000"/>
      </c:barChart>
      <c:catAx>
        <c:axId val="106942464"/>
        <c:scaling>
          <c:orientation val="minMax"/>
        </c:scaling>
        <c:axPos val="b"/>
        <c:tickLblPos val="nextTo"/>
        <c:crossAx val="106944000"/>
        <c:crosses val="autoZero"/>
        <c:auto val="1"/>
        <c:lblAlgn val="ctr"/>
        <c:lblOffset val="100"/>
      </c:catAx>
      <c:valAx>
        <c:axId val="106944000"/>
        <c:scaling>
          <c:orientation val="minMax"/>
        </c:scaling>
        <c:axPos val="l"/>
        <c:majorGridlines/>
        <c:numFmt formatCode="General" sourceLinked="1"/>
        <c:tickLblPos val="nextTo"/>
        <c:crossAx val="106942464"/>
        <c:crosses val="autoZero"/>
        <c:crossBetween val="between"/>
      </c:valAx>
    </c:plotArea>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FF5527-734B-EA44-B7EC-DC6B1C8968FD}" type="datetimeFigureOut">
              <a:rPr lang="en-US" smtClean="0"/>
              <a:pPr/>
              <a:t>11/18/2011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A88068-304B-5E45-8461-496E51EFDA7B}" type="slidenum">
              <a:rPr lang="en-US" smtClean="0"/>
              <a:pPr/>
              <a:t>‹#›</a:t>
            </a:fld>
            <a:endParaRPr lang="en-US"/>
          </a:p>
        </p:txBody>
      </p:sp>
    </p:spTree>
    <p:extLst>
      <p:ext uri="{BB962C8B-B14F-4D97-AF65-F5344CB8AC3E}">
        <p14:creationId xmlns="" xmlns:p14="http://schemas.microsoft.com/office/powerpoint/2010/main" val="1553965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2B461-B8C7-49C7-92FF-B9BC8C26F5E6}" type="datetimeFigureOut">
              <a:rPr lang="en-TT" smtClean="0"/>
              <a:pPr/>
              <a:t>18/11/2011</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97AD6-250A-4AD6-9926-2B975AC98346}" type="slidenum">
              <a:rPr lang="en-TT" smtClean="0"/>
              <a:pPr/>
              <a:t>‹#›</a:t>
            </a:fld>
            <a:endParaRPr lang="en-TT"/>
          </a:p>
        </p:txBody>
      </p:sp>
    </p:spTree>
    <p:extLst>
      <p:ext uri="{BB962C8B-B14F-4D97-AF65-F5344CB8AC3E}">
        <p14:creationId xmlns="" xmlns:p14="http://schemas.microsoft.com/office/powerpoint/2010/main" val="8429535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097AD6-250A-4AD6-9926-2B975AC98346}" type="slidenum">
              <a:rPr lang="en-TT" smtClean="0"/>
              <a:pPr/>
              <a:t>1</a:t>
            </a:fld>
            <a:endParaRPr lang="en-T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097AD6-250A-4AD6-9926-2B975AC98346}" type="slidenum">
              <a:rPr lang="en-TT" smtClean="0"/>
              <a:pPr/>
              <a:t>2</a:t>
            </a:fld>
            <a:endParaRPr lang="en-T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02559-3593-4C11-938D-B6820560E1E3}" type="datetime1">
              <a:rPr lang="en-US" smtClean="0"/>
              <a:pPr/>
              <a:t>11/18/2011</a:t>
            </a:fld>
            <a:endParaRPr lang="en-TT"/>
          </a:p>
        </p:txBody>
      </p:sp>
      <p:sp>
        <p:nvSpPr>
          <p:cNvPr id="5" name="Footer Placeholder 4"/>
          <p:cNvSpPr>
            <a:spLocks noGrp="1"/>
          </p:cNvSpPr>
          <p:nvPr>
            <p:ph type="ftr" sz="quarter" idx="11"/>
          </p:nvPr>
        </p:nvSpPr>
        <p:spPr/>
        <p:txBody>
          <a:bodyPr/>
          <a:lstStyle/>
          <a:p>
            <a:r>
              <a:rPr lang="nn-NO" smtClean="0"/>
              <a:t>Bukari, Landa &amp; Carter, November 18, 2011</a:t>
            </a:r>
            <a:endParaRPr lang="en-TT"/>
          </a:p>
        </p:txBody>
      </p:sp>
      <p:sp>
        <p:nvSpPr>
          <p:cNvPr id="6" name="Slide Number Placeholder 5"/>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3D8C3-DA6F-42EE-98D9-C2B0D92F1F98}" type="datetime1">
              <a:rPr lang="en-US" smtClean="0"/>
              <a:pPr/>
              <a:t>11/18/2011</a:t>
            </a:fld>
            <a:endParaRPr lang="en-TT"/>
          </a:p>
        </p:txBody>
      </p:sp>
      <p:sp>
        <p:nvSpPr>
          <p:cNvPr id="5" name="Footer Placeholder 4"/>
          <p:cNvSpPr>
            <a:spLocks noGrp="1"/>
          </p:cNvSpPr>
          <p:nvPr>
            <p:ph type="ftr" sz="quarter" idx="11"/>
          </p:nvPr>
        </p:nvSpPr>
        <p:spPr/>
        <p:txBody>
          <a:bodyPr/>
          <a:lstStyle/>
          <a:p>
            <a:r>
              <a:rPr lang="nn-NO" smtClean="0"/>
              <a:t>Bukari, Landa &amp; Carter, November 18, 2011</a:t>
            </a:r>
            <a:endParaRPr lang="en-TT"/>
          </a:p>
        </p:txBody>
      </p:sp>
      <p:sp>
        <p:nvSpPr>
          <p:cNvPr id="6" name="Slide Number Placeholder 5"/>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AC292-52EE-4C50-B4D5-BF748573557D}" type="datetime1">
              <a:rPr lang="en-US" smtClean="0"/>
              <a:pPr/>
              <a:t>11/18/2011</a:t>
            </a:fld>
            <a:endParaRPr lang="en-TT"/>
          </a:p>
        </p:txBody>
      </p:sp>
      <p:sp>
        <p:nvSpPr>
          <p:cNvPr id="5" name="Footer Placeholder 4"/>
          <p:cNvSpPr>
            <a:spLocks noGrp="1"/>
          </p:cNvSpPr>
          <p:nvPr>
            <p:ph type="ftr" sz="quarter" idx="11"/>
          </p:nvPr>
        </p:nvSpPr>
        <p:spPr/>
        <p:txBody>
          <a:bodyPr/>
          <a:lstStyle/>
          <a:p>
            <a:r>
              <a:rPr lang="nn-NO" smtClean="0"/>
              <a:t>Bukari, Landa &amp; Carter, November 18, 2011</a:t>
            </a:r>
            <a:endParaRPr lang="en-TT"/>
          </a:p>
        </p:txBody>
      </p:sp>
      <p:sp>
        <p:nvSpPr>
          <p:cNvPr id="6" name="Slide Number Placeholder 5"/>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E4D4D-3EEB-4C9F-8C78-E5A4B1E411B7}" type="datetime1">
              <a:rPr lang="en-US" smtClean="0"/>
              <a:pPr/>
              <a:t>11/18/2011</a:t>
            </a:fld>
            <a:endParaRPr lang="en-TT"/>
          </a:p>
        </p:txBody>
      </p:sp>
      <p:sp>
        <p:nvSpPr>
          <p:cNvPr id="5" name="Footer Placeholder 4"/>
          <p:cNvSpPr>
            <a:spLocks noGrp="1"/>
          </p:cNvSpPr>
          <p:nvPr>
            <p:ph type="ftr" sz="quarter" idx="11"/>
          </p:nvPr>
        </p:nvSpPr>
        <p:spPr/>
        <p:txBody>
          <a:bodyPr/>
          <a:lstStyle/>
          <a:p>
            <a:r>
              <a:rPr lang="nn-NO" smtClean="0"/>
              <a:t>Bukari, Landa &amp; Carter, November 18, 2011</a:t>
            </a:r>
            <a:endParaRPr lang="en-TT"/>
          </a:p>
        </p:txBody>
      </p:sp>
      <p:sp>
        <p:nvSpPr>
          <p:cNvPr id="6" name="Slide Number Placeholder 5"/>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D1732-0500-4ECE-8769-A02E3D9FFACB}" type="datetime1">
              <a:rPr lang="en-US" smtClean="0"/>
              <a:pPr/>
              <a:t>11/18/2011</a:t>
            </a:fld>
            <a:endParaRPr lang="en-TT"/>
          </a:p>
        </p:txBody>
      </p:sp>
      <p:sp>
        <p:nvSpPr>
          <p:cNvPr id="5" name="Footer Placeholder 4"/>
          <p:cNvSpPr>
            <a:spLocks noGrp="1"/>
          </p:cNvSpPr>
          <p:nvPr>
            <p:ph type="ftr" sz="quarter" idx="11"/>
          </p:nvPr>
        </p:nvSpPr>
        <p:spPr/>
        <p:txBody>
          <a:bodyPr/>
          <a:lstStyle/>
          <a:p>
            <a:r>
              <a:rPr lang="nn-NO" smtClean="0"/>
              <a:t>Bukari, Landa &amp; Carter, November 18, 2011</a:t>
            </a:r>
            <a:endParaRPr lang="en-TT"/>
          </a:p>
        </p:txBody>
      </p:sp>
      <p:sp>
        <p:nvSpPr>
          <p:cNvPr id="6" name="Slide Number Placeholder 5"/>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182069-5D77-4050-A036-60A0B065EA81}" type="datetime1">
              <a:rPr lang="en-US" smtClean="0"/>
              <a:pPr/>
              <a:t>11/18/2011</a:t>
            </a:fld>
            <a:endParaRPr lang="en-TT"/>
          </a:p>
        </p:txBody>
      </p:sp>
      <p:sp>
        <p:nvSpPr>
          <p:cNvPr id="6" name="Footer Placeholder 5"/>
          <p:cNvSpPr>
            <a:spLocks noGrp="1"/>
          </p:cNvSpPr>
          <p:nvPr>
            <p:ph type="ftr" sz="quarter" idx="11"/>
          </p:nvPr>
        </p:nvSpPr>
        <p:spPr/>
        <p:txBody>
          <a:bodyPr/>
          <a:lstStyle/>
          <a:p>
            <a:r>
              <a:rPr lang="nn-NO" smtClean="0"/>
              <a:t>Bukari, Landa &amp; Carter, November 18, 2011</a:t>
            </a:r>
            <a:endParaRPr lang="en-TT"/>
          </a:p>
        </p:txBody>
      </p:sp>
      <p:sp>
        <p:nvSpPr>
          <p:cNvPr id="7" name="Slide Number Placeholder 6"/>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9F26B-66C1-4CCB-BF7A-209825004F04}" type="datetime1">
              <a:rPr lang="en-US" smtClean="0"/>
              <a:pPr/>
              <a:t>11/18/2011</a:t>
            </a:fld>
            <a:endParaRPr lang="en-TT"/>
          </a:p>
        </p:txBody>
      </p:sp>
      <p:sp>
        <p:nvSpPr>
          <p:cNvPr id="8" name="Footer Placeholder 7"/>
          <p:cNvSpPr>
            <a:spLocks noGrp="1"/>
          </p:cNvSpPr>
          <p:nvPr>
            <p:ph type="ftr" sz="quarter" idx="11"/>
          </p:nvPr>
        </p:nvSpPr>
        <p:spPr/>
        <p:txBody>
          <a:bodyPr/>
          <a:lstStyle/>
          <a:p>
            <a:r>
              <a:rPr lang="nn-NO" smtClean="0"/>
              <a:t>Bukari, Landa &amp; Carter, November 18, 2011</a:t>
            </a:r>
            <a:endParaRPr lang="en-TT"/>
          </a:p>
        </p:txBody>
      </p:sp>
      <p:sp>
        <p:nvSpPr>
          <p:cNvPr id="9" name="Slide Number Placeholder 8"/>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570B8A-6B4E-4A7B-921D-687F693FAC0F}" type="datetime1">
              <a:rPr lang="en-US" smtClean="0"/>
              <a:pPr/>
              <a:t>11/18/2011</a:t>
            </a:fld>
            <a:endParaRPr lang="en-TT"/>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89546-5E07-48EE-B436-9340C512CC56}" type="datetime1">
              <a:rPr lang="en-US" smtClean="0"/>
              <a:pPr/>
              <a:t>11/18/2011</a:t>
            </a:fld>
            <a:endParaRPr lang="en-TT"/>
          </a:p>
        </p:txBody>
      </p:sp>
      <p:sp>
        <p:nvSpPr>
          <p:cNvPr id="3" name="Footer Placeholder 2"/>
          <p:cNvSpPr>
            <a:spLocks noGrp="1"/>
          </p:cNvSpPr>
          <p:nvPr>
            <p:ph type="ftr" sz="quarter" idx="11"/>
          </p:nvPr>
        </p:nvSpPr>
        <p:spPr/>
        <p:txBody>
          <a:bodyPr/>
          <a:lstStyle/>
          <a:p>
            <a:r>
              <a:rPr lang="nn-NO" smtClean="0"/>
              <a:t>Bukari, Landa &amp; Carter, November 18, 2011</a:t>
            </a:r>
            <a:endParaRPr lang="en-TT"/>
          </a:p>
        </p:txBody>
      </p:sp>
      <p:sp>
        <p:nvSpPr>
          <p:cNvPr id="4" name="Slide Number Placeholder 3"/>
          <p:cNvSpPr>
            <a:spLocks noGrp="1"/>
          </p:cNvSpPr>
          <p:nvPr>
            <p:ph type="sldNum" sz="quarter" idx="12"/>
          </p:nvPr>
        </p:nvSpPr>
        <p:spPr/>
        <p:txBody>
          <a:bodyPr/>
          <a:lstStyle/>
          <a:p>
            <a:fld id="{780C922E-B0D6-46E6-A345-11BF000C53EB}" type="slidenum">
              <a:rPr lang="en-TT" smtClean="0"/>
              <a:pPr/>
              <a:t>‹#›</a:t>
            </a:fld>
            <a:endParaRPr lang="en-T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74D69-9AFB-4CAA-846A-697504C71777}" type="datetime1">
              <a:rPr lang="en-US" smtClean="0"/>
              <a:pPr/>
              <a:t>11/18/2011</a:t>
            </a:fld>
            <a:endParaRPr lang="en-TT"/>
          </a:p>
        </p:txBody>
      </p:sp>
      <p:sp>
        <p:nvSpPr>
          <p:cNvPr id="6" name="Footer Placeholder 5"/>
          <p:cNvSpPr>
            <a:spLocks noGrp="1"/>
          </p:cNvSpPr>
          <p:nvPr>
            <p:ph type="ftr" sz="quarter" idx="11"/>
          </p:nvPr>
        </p:nvSpPr>
        <p:spPr/>
        <p:txBody>
          <a:bodyPr/>
          <a:lstStyle/>
          <a:p>
            <a:r>
              <a:rPr lang="nn-NO" smtClean="0"/>
              <a:t>Bukari, Landa &amp; Carter, November 18, 2011</a:t>
            </a:r>
            <a:endParaRPr lang="en-TT"/>
          </a:p>
        </p:txBody>
      </p:sp>
      <p:sp>
        <p:nvSpPr>
          <p:cNvPr id="7" name="Slide Number Placeholder 6"/>
          <p:cNvSpPr>
            <a:spLocks noGrp="1"/>
          </p:cNvSpPr>
          <p:nvPr>
            <p:ph type="sldNum" sz="quarter" idx="12"/>
          </p:nvPr>
        </p:nvSpPr>
        <p:spPr/>
        <p:txBody>
          <a:bodyPr/>
          <a:lstStyle/>
          <a:p>
            <a:fld id="{780C922E-B0D6-46E6-A345-11BF000C53EB}" type="slidenum">
              <a:rPr lang="en-TT" smtClean="0"/>
              <a:pPr/>
              <a:t>‹#›</a:t>
            </a:fld>
            <a:endParaRPr lang="en-TT"/>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BA4BF54-EC45-4970-8651-3180079FAF2D}" type="datetime1">
              <a:rPr lang="en-US" smtClean="0"/>
              <a:pPr/>
              <a:t>11/18/2011</a:t>
            </a:fld>
            <a:endParaRPr lang="en-TT"/>
          </a:p>
        </p:txBody>
      </p:sp>
      <p:sp>
        <p:nvSpPr>
          <p:cNvPr id="9" name="Slide Number Placeholder 8"/>
          <p:cNvSpPr>
            <a:spLocks noGrp="1"/>
          </p:cNvSpPr>
          <p:nvPr>
            <p:ph type="sldNum" sz="quarter" idx="11"/>
          </p:nvPr>
        </p:nvSpPr>
        <p:spPr/>
        <p:txBody>
          <a:bodyPr/>
          <a:lstStyle/>
          <a:p>
            <a:fld id="{780C922E-B0D6-46E6-A345-11BF000C53EB}" type="slidenum">
              <a:rPr lang="en-TT" smtClean="0"/>
              <a:pPr/>
              <a:t>‹#›</a:t>
            </a:fld>
            <a:endParaRPr lang="en-TT"/>
          </a:p>
        </p:txBody>
      </p:sp>
      <p:sp>
        <p:nvSpPr>
          <p:cNvPr id="10" name="Footer Placeholder 9"/>
          <p:cNvSpPr>
            <a:spLocks noGrp="1"/>
          </p:cNvSpPr>
          <p:nvPr>
            <p:ph type="ftr" sz="quarter" idx="12"/>
          </p:nvPr>
        </p:nvSpPr>
        <p:spPr/>
        <p:txBody>
          <a:bodyPr/>
          <a:lstStyle/>
          <a:p>
            <a:r>
              <a:rPr lang="nn-NO" smtClean="0"/>
              <a:t>Bukari, Landa &amp; Carter, November 18, 2011</a:t>
            </a:r>
            <a:endParaRPr lang="en-T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0C922E-B0D6-46E6-A345-11BF000C53EB}" type="slidenum">
              <a:rPr lang="en-TT" smtClean="0"/>
              <a:pPr/>
              <a:t>‹#›</a:t>
            </a:fld>
            <a:endParaRPr lang="en-T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nn-NO" smtClean="0"/>
              <a:t>Bukari, Landa &amp; Carter, November 18, 2011</a:t>
            </a:r>
            <a:endParaRPr lang="en-T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380E78-2FA5-4CB7-8E6E-A4C9CE001E1F}" type="datetime1">
              <a:rPr lang="en-US" smtClean="0"/>
              <a:pPr/>
              <a:t>11/18/2011</a:t>
            </a:fld>
            <a:endParaRPr lang="en-TT"/>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llt.msu,edu/vol7num2/bel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ingalog.net/dokuwiki/projets:fren:uwiul2:accueil" TargetMode="External"/><Relationship Id="rId2" Type="http://schemas.openxmlformats.org/officeDocument/2006/relationships/hyperlink" Target="http://www.lingalog.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543800" cy="2016224"/>
          </a:xfrm>
        </p:spPr>
        <p:txBody>
          <a:bodyPr>
            <a:normAutofit/>
          </a:bodyPr>
          <a:lstStyle/>
          <a:p>
            <a:pPr algn="ctr"/>
            <a:r>
              <a:rPr lang="en-US" sz="3600" dirty="0"/>
              <a:t>Technology-mediated Foreign Language Learning in one Caribbean Higher Education Context</a:t>
            </a:r>
          </a:p>
        </p:txBody>
      </p:sp>
      <p:sp>
        <p:nvSpPr>
          <p:cNvPr id="3" name="Subtitle 2"/>
          <p:cNvSpPr>
            <a:spLocks noGrp="1"/>
          </p:cNvSpPr>
          <p:nvPr>
            <p:ph type="subTitle" idx="1"/>
          </p:nvPr>
        </p:nvSpPr>
        <p:spPr>
          <a:xfrm>
            <a:off x="1371600" y="2708920"/>
            <a:ext cx="6400800" cy="2808312"/>
          </a:xfrm>
        </p:spPr>
        <p:txBody>
          <a:bodyPr>
            <a:normAutofit/>
          </a:bodyPr>
          <a:lstStyle/>
          <a:p>
            <a:pPr algn="ctr"/>
            <a:r>
              <a:rPr lang="en-US" dirty="0"/>
              <a:t>Dr. James K. Bukari</a:t>
            </a:r>
            <a:br>
              <a:rPr lang="en-US" dirty="0"/>
            </a:br>
            <a:r>
              <a:rPr lang="en-US" dirty="0"/>
              <a:t>Dr. María Landa-Buil</a:t>
            </a:r>
            <a:br>
              <a:rPr lang="en-US" dirty="0"/>
            </a:br>
            <a:r>
              <a:rPr lang="en-US" dirty="0"/>
              <a:t>Dr. Beverly-Anne Carter</a:t>
            </a:r>
          </a:p>
          <a:p>
            <a:endParaRPr lang="en-TT" dirty="0" smtClean="0"/>
          </a:p>
          <a:p>
            <a:endParaRPr lang="en-TT" dirty="0"/>
          </a:p>
          <a:p>
            <a:endParaRPr lang="en-TT" dirty="0"/>
          </a:p>
        </p:txBody>
      </p:sp>
      <p:sp>
        <p:nvSpPr>
          <p:cNvPr id="4" name="Footer Placeholder 3"/>
          <p:cNvSpPr>
            <a:spLocks noGrp="1"/>
          </p:cNvSpPr>
          <p:nvPr>
            <p:ph type="ftr" sz="quarter" idx="11"/>
          </p:nvPr>
        </p:nvSpPr>
        <p:spPr>
          <a:xfrm rot="16200000">
            <a:off x="6769298" y="3231148"/>
            <a:ext cx="4002505" cy="365760"/>
          </a:xfrm>
        </p:spPr>
        <p:txBody>
          <a:bodyPr/>
          <a:lstStyle/>
          <a:p>
            <a:r>
              <a:rPr lang="nn-NO" smtClean="0"/>
              <a:t>Bukari, Landa &amp; Carter, November 18, 2011</a:t>
            </a:r>
            <a:endParaRPr lang="en-TT" dirty="0"/>
          </a:p>
        </p:txBody>
      </p:sp>
      <p:sp>
        <p:nvSpPr>
          <p:cNvPr id="5" name="Slide Number Placeholder 4"/>
          <p:cNvSpPr>
            <a:spLocks noGrp="1"/>
          </p:cNvSpPr>
          <p:nvPr>
            <p:ph type="sldNum" sz="quarter" idx="12"/>
          </p:nvPr>
        </p:nvSpPr>
        <p:spPr/>
        <p:txBody>
          <a:bodyPr/>
          <a:lstStyle/>
          <a:p>
            <a:fld id="{780C922E-B0D6-46E6-A345-11BF000C53EB}" type="slidenum">
              <a:rPr lang="en-TT" smtClean="0"/>
              <a:pPr/>
              <a:t>1</a:t>
            </a:fld>
            <a:endParaRPr lang="en-TT"/>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03848" y="4005062"/>
            <a:ext cx="2457949" cy="20287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85574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620000" cy="1143000"/>
          </a:xfrm>
        </p:spPr>
        <p:txBody>
          <a:bodyPr/>
          <a:lstStyle/>
          <a:p>
            <a:r>
              <a:rPr lang="en-US" sz="4400" dirty="0" smtClean="0"/>
              <a:t>Results –Project- specific goals</a:t>
            </a:r>
            <a:endParaRPr lang="en-US" sz="4400" dirty="0"/>
          </a:p>
        </p:txBody>
      </p:sp>
      <p:sp>
        <p:nvSpPr>
          <p:cNvPr id="3" name="Content Placeholder 2"/>
          <p:cNvSpPr>
            <a:spLocks noGrp="1"/>
          </p:cNvSpPr>
          <p:nvPr>
            <p:ph idx="1"/>
          </p:nvPr>
        </p:nvSpPr>
        <p:spPr/>
        <p:txBody>
          <a:bodyPr>
            <a:normAutofit fontScale="92500" lnSpcReduction="10000"/>
          </a:bodyPr>
          <a:lstStyle/>
          <a:p>
            <a:pPr>
              <a:buNone/>
            </a:pPr>
            <a:r>
              <a:rPr lang="en-US" sz="3900" dirty="0" smtClean="0"/>
              <a:t>What do you expect to gain from the project?</a:t>
            </a:r>
          </a:p>
          <a:p>
            <a:r>
              <a:rPr lang="en-US" sz="3900" dirty="0" smtClean="0"/>
              <a:t>To improve your French: Yes = 41/41 participants = 100%</a:t>
            </a:r>
          </a:p>
          <a:p>
            <a:r>
              <a:rPr lang="en-US" sz="3900" dirty="0" smtClean="0"/>
              <a:t>To meet friends: Yes = 24/41 = 58.5%</a:t>
            </a:r>
          </a:p>
          <a:p>
            <a:r>
              <a:rPr lang="en-US" sz="3900" dirty="0" smtClean="0"/>
              <a:t>To have fun: Yes = 24/41 = 58.5%</a:t>
            </a:r>
          </a:p>
          <a:p>
            <a:r>
              <a:rPr lang="en-US" sz="3900" dirty="0" smtClean="0"/>
              <a:t>To learn about another culture: Yes =  34/41 = 82.5%</a:t>
            </a:r>
          </a:p>
          <a:p>
            <a:endParaRPr lang="en-US" dirty="0" smtClean="0"/>
          </a:p>
          <a:p>
            <a:endParaRPr lang="en-US" dirty="0" smtClean="0"/>
          </a:p>
          <a:p>
            <a:endParaRPr lang="en-US" dirty="0" smtClean="0"/>
          </a:p>
          <a:p>
            <a:pPr>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10</a:t>
            </a:fld>
            <a:endParaRPr lang="en-T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Results –in-class goals </a:t>
            </a:r>
            <a:r>
              <a:rPr lang="en-US" sz="4400" i="1" dirty="0" err="1" smtClean="0"/>
              <a:t>contn’d</a:t>
            </a:r>
            <a:endParaRPr lang="en-US" sz="4400" i="1" dirty="0"/>
          </a:p>
        </p:txBody>
      </p:sp>
      <p:sp>
        <p:nvSpPr>
          <p:cNvPr id="3" name="Content Placeholder 2"/>
          <p:cNvSpPr>
            <a:spLocks noGrp="1"/>
          </p:cNvSpPr>
          <p:nvPr>
            <p:ph idx="1"/>
          </p:nvPr>
        </p:nvSpPr>
        <p:spPr/>
        <p:txBody>
          <a:bodyPr>
            <a:normAutofit fontScale="25000" lnSpcReduction="20000"/>
          </a:bodyPr>
          <a:lstStyle/>
          <a:p>
            <a:r>
              <a:rPr lang="en-US" dirty="0" smtClean="0"/>
              <a:t>Project-specific </a:t>
            </a:r>
          </a:p>
          <a:p>
            <a:endParaRPr lang="en-US" dirty="0" smtClean="0"/>
          </a:p>
          <a:p>
            <a:r>
              <a:rPr lang="en-US" sz="12800" dirty="0" smtClean="0"/>
              <a:t>To better understand written texts: 35/41(85%)</a:t>
            </a:r>
          </a:p>
          <a:p>
            <a:r>
              <a:rPr lang="en-US" sz="12800" dirty="0" smtClean="0"/>
              <a:t>To better understand the spoken language: 37/41(90%)</a:t>
            </a:r>
          </a:p>
          <a:p>
            <a:r>
              <a:rPr lang="en-US" sz="12800" dirty="0" smtClean="0"/>
              <a:t>To be able to speak better: 38/41(93%)</a:t>
            </a:r>
          </a:p>
          <a:p>
            <a:r>
              <a:rPr lang="en-US" sz="12800" dirty="0" smtClean="0"/>
              <a:t>To be able to write better: 36/41 </a:t>
            </a:r>
          </a:p>
          <a:p>
            <a:r>
              <a:rPr lang="en-US" sz="12800" dirty="0" smtClean="0"/>
              <a:t>To translate in professional contexts: 19/41(46%)</a:t>
            </a:r>
          </a:p>
          <a:p>
            <a:r>
              <a:rPr lang="en-US" sz="12800" dirty="0" smtClean="0"/>
              <a:t>Other (specify): 1/41 (2%) Yes-to get an opportunity</a:t>
            </a:r>
          </a:p>
          <a:p>
            <a:pPr>
              <a:buNone/>
            </a:pPr>
            <a:endParaRPr lang="en-US" sz="12800" dirty="0" smtClean="0"/>
          </a:p>
          <a:p>
            <a:r>
              <a:rPr lang="en-US" sz="12800" dirty="0" smtClean="0"/>
              <a:t> </a:t>
            </a:r>
            <a:endParaRPr lang="en-US" sz="12800"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11</a:t>
            </a:fld>
            <a:endParaRPr lang="en-T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–Learner goals </a:t>
            </a:r>
            <a:endParaRPr lang="en-US" dirty="0"/>
          </a:p>
        </p:txBody>
      </p:sp>
      <p:sp>
        <p:nvSpPr>
          <p:cNvPr id="3" name="Content Placeholder 2"/>
          <p:cNvSpPr>
            <a:spLocks noGrp="1"/>
          </p:cNvSpPr>
          <p:nvPr>
            <p:ph idx="1"/>
          </p:nvPr>
        </p:nvSpPr>
        <p:spPr/>
        <p:txBody>
          <a:bodyPr/>
          <a:lstStyle/>
          <a:p>
            <a:r>
              <a:rPr lang="en-US" dirty="0" smtClean="0"/>
              <a:t>“French has been a language I always wanted to study because I love languages and their cultural background so learning a new language would create economic opportunities for me.”</a:t>
            </a:r>
          </a:p>
          <a:p>
            <a:r>
              <a:rPr lang="en-US" dirty="0" smtClean="0"/>
              <a:t>“Did not do French in secondary school and I have always wanted to try learning the language.”</a:t>
            </a:r>
          </a:p>
          <a:p>
            <a:r>
              <a:rPr lang="en-US" dirty="0" smtClean="0"/>
              <a:t>“I would like to be multilingual. It's my dream; I love languages and don't want to be limited to one (my native tongue). I wish to speak French for my own personal development and the enhancement of my self-esteem - it will broaden my opportunities and experiences and </a:t>
            </a:r>
            <a:r>
              <a:rPr lang="en-US" dirty="0" err="1" smtClean="0"/>
              <a:t>i</a:t>
            </a:r>
            <a:r>
              <a:rPr lang="en-US" dirty="0" smtClean="0"/>
              <a:t> will even be able to speak to my children in two languages. It's a life-long goal!”</a:t>
            </a:r>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12</a:t>
            </a:fld>
            <a:endParaRPr lang="en-T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Results-Meeting learner goals</a:t>
            </a:r>
            <a:endParaRPr lang="en-US" sz="4400"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13</a:t>
            </a:fld>
            <a:endParaRPr lang="en-TT"/>
          </a:p>
        </p:txBody>
      </p:sp>
      <p:graphicFrame>
        <p:nvGraphicFramePr>
          <p:cNvPr id="6" name="Graphique 3"/>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Results-meeting learner goals</a:t>
            </a:r>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14</a:t>
            </a:fld>
            <a:endParaRPr lang="en-TT"/>
          </a:p>
        </p:txBody>
      </p:sp>
      <p:graphicFrame>
        <p:nvGraphicFramePr>
          <p:cNvPr id="6" name="Graphique 16"/>
          <p:cNvGraphicFramePr>
            <a:graphicFrameLocks noGrp="1"/>
          </p:cNvGraphicFramePr>
          <p:nvPr>
            <p:ph idx="1"/>
          </p:nvPr>
        </p:nvGraphicFramePr>
        <p:xfrm>
          <a:off x="500034" y="1571612"/>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Spanish </a:t>
            </a:r>
            <a:r>
              <a:rPr lang="en-US" dirty="0" err="1" smtClean="0"/>
              <a:t>Telecollaboration</a:t>
            </a:r>
            <a:endParaRPr lang="en-US" dirty="0"/>
          </a:p>
        </p:txBody>
      </p:sp>
      <p:sp>
        <p:nvSpPr>
          <p:cNvPr id="3" name="Content Placeholder 2"/>
          <p:cNvSpPr>
            <a:spLocks noGrp="1"/>
          </p:cNvSpPr>
          <p:nvPr>
            <p:ph idx="1"/>
          </p:nvPr>
        </p:nvSpPr>
        <p:spPr/>
        <p:txBody>
          <a:bodyPr/>
          <a:lstStyle/>
          <a:p>
            <a:r>
              <a:rPr lang="en-TT" b="1" dirty="0"/>
              <a:t>Objective</a:t>
            </a:r>
            <a:r>
              <a:rPr lang="en-TT" dirty="0"/>
              <a:t>: To study how participation in tandem partnership influences the motivation towards the target language and culture and the autonomy of learners of Spanish as a foreign language in Trinidad and Tobago. </a:t>
            </a:r>
            <a:endParaRPr lang="en-US" dirty="0"/>
          </a:p>
          <a:p>
            <a:endParaRPr lang="en-US" dirty="0"/>
          </a:p>
          <a:p>
            <a:r>
              <a:rPr lang="en-TT" b="1" dirty="0"/>
              <a:t>Method:</a:t>
            </a:r>
            <a:r>
              <a:rPr lang="en-TT" dirty="0"/>
              <a:t> An action research project was conducted with 33 learners of Spanish in Trinidad and 33 learners of English in Colombia, who engaged in a seven week </a:t>
            </a:r>
            <a:r>
              <a:rPr lang="en-TT" dirty="0" err="1"/>
              <a:t>telecollaboration</a:t>
            </a:r>
            <a:r>
              <a:rPr lang="en-TT" dirty="0"/>
              <a:t> </a:t>
            </a:r>
            <a:r>
              <a:rPr lang="en-TT" dirty="0" smtClean="0"/>
              <a:t>project during </a:t>
            </a:r>
            <a:r>
              <a:rPr lang="en-TT" dirty="0"/>
              <a:t>which they used email and Web 2.0 technologies to communicate. Data were collected through questionnaires and a weekly journal. Quantitative and qualitative analyses were carried out.</a:t>
            </a:r>
            <a:endParaRPr lang="en-US" dirty="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15</a:t>
            </a:fld>
            <a:endParaRPr lang="en-TT"/>
          </a:p>
        </p:txBody>
      </p:sp>
    </p:spTree>
    <p:extLst>
      <p:ext uri="{BB962C8B-B14F-4D97-AF65-F5344CB8AC3E}">
        <p14:creationId xmlns="" xmlns:p14="http://schemas.microsoft.com/office/powerpoint/2010/main" val="3830170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questions</a:t>
            </a:r>
            <a:endParaRPr lang="en-US" dirty="0"/>
          </a:p>
        </p:txBody>
      </p:sp>
      <p:sp>
        <p:nvSpPr>
          <p:cNvPr id="3" name="Content Placeholder 2"/>
          <p:cNvSpPr>
            <a:spLocks noGrp="1"/>
          </p:cNvSpPr>
          <p:nvPr>
            <p:ph idx="1"/>
          </p:nvPr>
        </p:nvSpPr>
        <p:spPr/>
        <p:txBody>
          <a:bodyPr/>
          <a:lstStyle/>
          <a:p>
            <a:pPr algn="just"/>
            <a:r>
              <a:rPr lang="en-TT" dirty="0"/>
              <a:t>This action research project sought to answer three research questions</a:t>
            </a:r>
            <a:r>
              <a:rPr lang="en-TT" dirty="0" smtClean="0"/>
              <a:t>:</a:t>
            </a:r>
          </a:p>
          <a:p>
            <a:pPr algn="just"/>
            <a:endParaRPr lang="en-US" dirty="0"/>
          </a:p>
          <a:p>
            <a:pPr lvl="1" algn="just"/>
            <a:r>
              <a:rPr lang="en-TT" dirty="0"/>
              <a:t>1. What was the influence of the tandem project on </a:t>
            </a:r>
            <a:r>
              <a:rPr lang="en-TT" dirty="0" smtClean="0"/>
              <a:t>students’ motivation </a:t>
            </a:r>
            <a:r>
              <a:rPr lang="en-TT" dirty="0"/>
              <a:t>towards the target language</a:t>
            </a:r>
            <a:r>
              <a:rPr lang="en-TT" dirty="0" smtClean="0"/>
              <a:t>?</a:t>
            </a:r>
          </a:p>
          <a:p>
            <a:pPr lvl="1" algn="just"/>
            <a:endParaRPr lang="en-US" dirty="0"/>
          </a:p>
          <a:p>
            <a:pPr lvl="1" algn="just"/>
            <a:r>
              <a:rPr lang="en-TT" dirty="0"/>
              <a:t>2. At the end of the project did students feel more confident about their ability to communicate in the target language</a:t>
            </a:r>
            <a:r>
              <a:rPr lang="en-TT" dirty="0" smtClean="0"/>
              <a:t>?</a:t>
            </a:r>
          </a:p>
          <a:p>
            <a:pPr lvl="1" algn="just"/>
            <a:endParaRPr lang="en-US" dirty="0"/>
          </a:p>
          <a:p>
            <a:pPr lvl="1" algn="just"/>
            <a:r>
              <a:rPr lang="en-TT" dirty="0"/>
              <a:t>3. At the end of the project did students feel more confident about their ability to function as autonomous learners?</a:t>
            </a:r>
            <a:endParaRPr lang="en-US" dirty="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16</a:t>
            </a:fld>
            <a:endParaRPr lang="en-TT"/>
          </a:p>
        </p:txBody>
      </p:sp>
    </p:spTree>
    <p:extLst>
      <p:ext uri="{BB962C8B-B14F-4D97-AF65-F5344CB8AC3E}">
        <p14:creationId xmlns="" xmlns:p14="http://schemas.microsoft.com/office/powerpoint/2010/main" val="1746075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Results: students’ perspectives:</a:t>
            </a:r>
            <a:endParaRPr lang="en-US" sz="4000"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17</a:t>
            </a:fld>
            <a:endParaRPr lang="en-TT"/>
          </a:p>
        </p:txBody>
      </p:sp>
      <p:sp>
        <p:nvSpPr>
          <p:cNvPr id="7" name="Content Placeholder 6"/>
          <p:cNvSpPr>
            <a:spLocks noGrp="1"/>
          </p:cNvSpPr>
          <p:nvPr>
            <p:ph idx="1"/>
          </p:nvPr>
        </p:nvSpPr>
        <p:spPr>
          <a:xfrm>
            <a:off x="457200" y="1268760"/>
            <a:ext cx="7620000" cy="5132040"/>
          </a:xfrm>
        </p:spPr>
        <p:txBody>
          <a:bodyPr>
            <a:normAutofit fontScale="92500" lnSpcReduction="10000"/>
          </a:bodyPr>
          <a:lstStyle/>
          <a:p>
            <a:r>
              <a:rPr lang="en-US" dirty="0" smtClean="0"/>
              <a:t>From the weekly journals we received very positive feedback:</a:t>
            </a:r>
          </a:p>
          <a:p>
            <a:endParaRPr lang="en-US" dirty="0" smtClean="0"/>
          </a:p>
          <a:p>
            <a:pPr marL="627063" indent="0" algn="just">
              <a:buNone/>
              <a:defRPr/>
            </a:pPr>
            <a:r>
              <a:rPr lang="en-US" dirty="0">
                <a:latin typeface="Times New Roman" pitchFamily="18" charset="0"/>
                <a:cs typeface="Times New Roman" pitchFamily="18" charset="0"/>
              </a:rPr>
              <a:t>“The exercise was beneficial for me in the following ways: It encouraged me to get more practice in reading and writing in Spanish, it forced me to get a better comprehension of the language, it improved my IT skills, there was a feeling of elation from the pleasant interaction with my pen pal and it increased my interest in learning Spanish”  J. M. (Week 7). </a:t>
            </a:r>
          </a:p>
          <a:p>
            <a:pPr marL="627063" indent="0" algn="just">
              <a:buFont typeface="Wingdings 2"/>
              <a:buChar char=""/>
              <a:defRPr/>
            </a:pPr>
            <a:endParaRPr lang="en-US" dirty="0">
              <a:latin typeface="Times New Roman" pitchFamily="18" charset="0"/>
              <a:cs typeface="Times New Roman" pitchFamily="18" charset="0"/>
            </a:endParaRPr>
          </a:p>
          <a:p>
            <a:pPr marL="627063" indent="0" algn="just">
              <a:buNone/>
              <a:defRPr/>
            </a:pPr>
            <a:r>
              <a:rPr lang="en-TT" dirty="0">
                <a:latin typeface="Times New Roman" pitchFamily="18" charset="0"/>
                <a:ea typeface="Calibri"/>
                <a:cs typeface="Times New Roman" pitchFamily="18" charset="0"/>
              </a:rPr>
              <a:t>“Even though I had some challenges with some of the grammar in expressing myself and speaking about certain things, I think it was worth it as it has assisted me in building my confidence somewhat. I feel I can go out and really make a concerted effort in so far as my oral communication will take me. I really want to be able to speak with more confidence and, as a result I would be looking at taking a trip to Panama or Costa Rica or both, just to be able to speak in that type of environment” P.  </a:t>
            </a:r>
            <a:r>
              <a:rPr lang="es-ES" dirty="0">
                <a:latin typeface="Times New Roman" pitchFamily="18" charset="0"/>
                <a:ea typeface="Calibri"/>
                <a:cs typeface="Times New Roman" pitchFamily="18" charset="0"/>
              </a:rPr>
              <a:t>M. (</a:t>
            </a:r>
            <a:r>
              <a:rPr lang="es-ES" dirty="0" err="1">
                <a:latin typeface="Times New Roman" pitchFamily="18" charset="0"/>
                <a:ea typeface="Calibri"/>
                <a:cs typeface="Times New Roman" pitchFamily="18" charset="0"/>
              </a:rPr>
              <a:t>Week</a:t>
            </a:r>
            <a:r>
              <a:rPr lang="es-ES" dirty="0">
                <a:latin typeface="Times New Roman" pitchFamily="18" charset="0"/>
                <a:ea typeface="Calibri"/>
                <a:cs typeface="Times New Roman" pitchFamily="18" charset="0"/>
              </a:rPr>
              <a:t> 7)</a:t>
            </a:r>
            <a:endParaRPr lang="es-ES" dirty="0">
              <a:latin typeface="Times New Roman" pitchFamily="18" charset="0"/>
              <a:cs typeface="Times New Roman" pitchFamily="18" charset="0"/>
            </a:endParaRPr>
          </a:p>
          <a:p>
            <a:pPr marL="448056" indent="-384048">
              <a:buFont typeface="Wingdings 2"/>
              <a:buChar char=""/>
              <a:defRPr/>
            </a:pPr>
            <a:endParaRPr lang="es-CO" sz="2400" dirty="0"/>
          </a:p>
          <a:p>
            <a:endParaRPr lang="en-US" dirty="0"/>
          </a:p>
        </p:txBody>
      </p:sp>
    </p:spTree>
    <p:extLst>
      <p:ext uri="{BB962C8B-B14F-4D97-AF65-F5344CB8AC3E}">
        <p14:creationId xmlns="" xmlns:p14="http://schemas.microsoft.com/office/powerpoint/2010/main" val="3680770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chemeClr val="tx1"/>
                </a:solidFill>
              </a:rPr>
              <a:t>But not all the tandem partnerships were successful. Difficulties arose out of different learning styles, or differences in age, or interests:</a:t>
            </a:r>
            <a:r>
              <a:rPr lang="en-US" sz="2000" dirty="0"/>
              <a:t/>
            </a:r>
            <a:br>
              <a:rPr lang="en-US" sz="2000" dirty="0"/>
            </a:br>
            <a:endParaRPr lang="en-US" sz="2000" dirty="0"/>
          </a:p>
        </p:txBody>
      </p:sp>
      <p:sp>
        <p:nvSpPr>
          <p:cNvPr id="3" name="Content Placeholder 2"/>
          <p:cNvSpPr>
            <a:spLocks noGrp="1"/>
          </p:cNvSpPr>
          <p:nvPr>
            <p:ph idx="1"/>
          </p:nvPr>
        </p:nvSpPr>
        <p:spPr>
          <a:xfrm>
            <a:off x="457200" y="1340768"/>
            <a:ext cx="7283152" cy="5060032"/>
          </a:xfrm>
        </p:spPr>
        <p:txBody>
          <a:bodyPr>
            <a:normAutofit fontScale="85000" lnSpcReduction="20000"/>
          </a:bodyPr>
          <a:lstStyle/>
          <a:p>
            <a:pPr algn="just"/>
            <a:r>
              <a:rPr lang="en-US" dirty="0"/>
              <a:t>“...I found the e-mail conversations were not in-depth enough to </a:t>
            </a:r>
            <a:r>
              <a:rPr lang="en-US" dirty="0" smtClean="0"/>
              <a:t>supply enough </a:t>
            </a:r>
            <a:r>
              <a:rPr lang="en-US" dirty="0"/>
              <a:t>information about the </a:t>
            </a:r>
            <a:r>
              <a:rPr lang="en-US" dirty="0" err="1"/>
              <a:t>penpal</a:t>
            </a:r>
            <a:r>
              <a:rPr lang="en-US" dirty="0"/>
              <a:t> or her country. I think the reason </a:t>
            </a:r>
            <a:r>
              <a:rPr lang="en-US" dirty="0" smtClean="0"/>
              <a:t>is because </a:t>
            </a:r>
            <a:r>
              <a:rPr lang="en-US" dirty="0"/>
              <a:t>people have such hectic schedules and that makes correspondence too hurried. (JM-K, week 7)”</a:t>
            </a:r>
          </a:p>
          <a:p>
            <a:pPr algn="just"/>
            <a:r>
              <a:rPr lang="en-US" dirty="0"/>
              <a:t> </a:t>
            </a:r>
          </a:p>
          <a:p>
            <a:pPr algn="just"/>
            <a:r>
              <a:rPr lang="en-US" dirty="0"/>
              <a:t>“ My only concern (which I did not intimate to my </a:t>
            </a:r>
            <a:r>
              <a:rPr lang="en-US" dirty="0" err="1"/>
              <a:t>penpal</a:t>
            </a:r>
            <a:r>
              <a:rPr lang="en-US" dirty="0"/>
              <a:t>) was that she is considerably younger than I am. I would have preferred someone a little older. She turned nineteen during our correspondence. I could be her mother. (PJ, week 7)”</a:t>
            </a:r>
          </a:p>
          <a:p>
            <a:pPr algn="just"/>
            <a:r>
              <a:rPr lang="en-US" dirty="0"/>
              <a:t> </a:t>
            </a:r>
          </a:p>
          <a:p>
            <a:pPr algn="just"/>
            <a:r>
              <a:rPr lang="en-US" dirty="0"/>
              <a:t>“ I initially thought that my partner would have been around my age, </a:t>
            </a:r>
            <a:r>
              <a:rPr lang="en-US" dirty="0" smtClean="0"/>
              <a:t>and sharing </a:t>
            </a:r>
            <a:r>
              <a:rPr lang="en-US" dirty="0"/>
              <a:t>similar attributes as me —working and studying English. I guess I may have wanted this so that we would have more things in common, and the communication would flow smoothly, and who knows what else!!!!:-):-) with that said, I embraced the opportunity with open arms, and while the age difference may be significant, and we may not have too many things in common, we were able to have some useful conversations, and I hope we will continue to be friends. (AR, week7)”</a:t>
            </a:r>
          </a:p>
          <a:p>
            <a:r>
              <a:rPr lang="en-US" dirty="0"/>
              <a:t> </a:t>
            </a:r>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18</a:t>
            </a:fld>
            <a:endParaRPr lang="en-TT"/>
          </a:p>
        </p:txBody>
      </p:sp>
    </p:spTree>
    <p:extLst>
      <p:ext uri="{BB962C8B-B14F-4D97-AF65-F5344CB8AC3E}">
        <p14:creationId xmlns="" xmlns:p14="http://schemas.microsoft.com/office/powerpoint/2010/main" val="2977487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620000" cy="864096"/>
          </a:xfrm>
        </p:spPr>
        <p:txBody>
          <a:bodyPr/>
          <a:lstStyle/>
          <a:p>
            <a:pPr algn="ctr"/>
            <a:r>
              <a:rPr lang="en-US" sz="2800" dirty="0" err="1" smtClean="0">
                <a:solidFill>
                  <a:schemeClr val="tx1"/>
                </a:solidFill>
              </a:rPr>
              <a:t>Telecollaboration</a:t>
            </a:r>
            <a:r>
              <a:rPr lang="en-US" sz="2800" dirty="0" smtClean="0">
                <a:solidFill>
                  <a:schemeClr val="tx1"/>
                </a:solidFill>
              </a:rPr>
              <a:t> = Confidence and motivation after the project?</a:t>
            </a:r>
            <a:endParaRPr lang="en-US" sz="2800" dirty="0">
              <a:solidFill>
                <a:schemeClr val="tx1"/>
              </a:solidFill>
            </a:endParaRPr>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19</a:t>
            </a:fld>
            <a:endParaRPr lang="en-TT"/>
          </a:p>
        </p:txBody>
      </p:sp>
      <p:sp>
        <p:nvSpPr>
          <p:cNvPr id="7" name="Content Placeholder 6"/>
          <p:cNvSpPr>
            <a:spLocks noGrp="1"/>
          </p:cNvSpPr>
          <p:nvPr>
            <p:ph idx="1"/>
          </p:nvPr>
        </p:nvSpPr>
        <p:spPr/>
        <p:txBody>
          <a:bodyPr/>
          <a:lstStyle/>
          <a:p>
            <a:endParaRPr lang="en-US"/>
          </a:p>
        </p:txBody>
      </p:sp>
      <p:graphicFrame>
        <p:nvGraphicFramePr>
          <p:cNvPr id="8" name="Content Placeholder 5"/>
          <p:cNvGraphicFramePr>
            <a:graphicFrameLocks/>
          </p:cNvGraphicFramePr>
          <p:nvPr>
            <p:extLst>
              <p:ext uri="{D42A27DB-BD31-4B8C-83A1-F6EECF244321}">
                <p14:modId xmlns="" xmlns:p14="http://schemas.microsoft.com/office/powerpoint/2010/main" val="45504606"/>
              </p:ext>
            </p:extLst>
          </p:nvPr>
        </p:nvGraphicFramePr>
        <p:xfrm>
          <a:off x="457200" y="1268760"/>
          <a:ext cx="7931224" cy="58326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5825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p>
        </p:txBody>
      </p:sp>
      <p:sp>
        <p:nvSpPr>
          <p:cNvPr id="5" name="Content Placeholder 4"/>
          <p:cNvSpPr>
            <a:spLocks noGrp="1"/>
          </p:cNvSpPr>
          <p:nvPr>
            <p:ph idx="1"/>
          </p:nvPr>
        </p:nvSpPr>
        <p:spPr/>
        <p:txBody>
          <a:bodyPr>
            <a:normAutofit/>
          </a:bodyPr>
          <a:lstStyle/>
          <a:p>
            <a:r>
              <a:rPr lang="en-US" dirty="0" smtClean="0"/>
              <a:t>Introduction</a:t>
            </a:r>
          </a:p>
          <a:p>
            <a:r>
              <a:rPr lang="en-US" dirty="0" smtClean="0"/>
              <a:t>The three approaches</a:t>
            </a:r>
          </a:p>
          <a:p>
            <a:pPr lvl="1"/>
            <a:r>
              <a:rPr lang="en-US" dirty="0" smtClean="0"/>
              <a:t>French Telecollaboration</a:t>
            </a:r>
          </a:p>
          <a:p>
            <a:pPr lvl="1"/>
            <a:r>
              <a:rPr lang="en-US" dirty="0" smtClean="0"/>
              <a:t>Spanish Telecollaboration</a:t>
            </a:r>
          </a:p>
          <a:p>
            <a:pPr lvl="1"/>
            <a:r>
              <a:rPr lang="en-US" dirty="0" smtClean="0"/>
              <a:t>Tell Me More software</a:t>
            </a:r>
          </a:p>
          <a:p>
            <a:r>
              <a:rPr lang="en-US" dirty="0" smtClean="0"/>
              <a:t>Research questions</a:t>
            </a:r>
          </a:p>
          <a:p>
            <a:r>
              <a:rPr lang="en-US" dirty="0" smtClean="0"/>
              <a:t>Conclusions</a:t>
            </a:r>
          </a:p>
          <a:p>
            <a:r>
              <a:rPr lang="en-US" dirty="0" smtClean="0"/>
              <a:t>Bibliography</a:t>
            </a:r>
          </a:p>
        </p:txBody>
      </p:sp>
      <p:sp>
        <p:nvSpPr>
          <p:cNvPr id="3" name="Footer Placeholder 2"/>
          <p:cNvSpPr>
            <a:spLocks noGrp="1"/>
          </p:cNvSpPr>
          <p:nvPr>
            <p:ph type="ftr" sz="quarter" idx="11"/>
          </p:nvPr>
        </p:nvSpPr>
        <p:spPr/>
        <p:txBody>
          <a:bodyPr/>
          <a:lstStyle/>
          <a:p>
            <a:r>
              <a:rPr lang="nn-NO" smtClean="0"/>
              <a:t>Bukari, Landa &amp; Carter, November 18, 2011</a:t>
            </a:r>
            <a:endParaRPr lang="en-TT"/>
          </a:p>
        </p:txBody>
      </p:sp>
      <p:sp>
        <p:nvSpPr>
          <p:cNvPr id="4" name="Slide Number Placeholder 3"/>
          <p:cNvSpPr>
            <a:spLocks noGrp="1"/>
          </p:cNvSpPr>
          <p:nvPr>
            <p:ph type="sldNum" sz="quarter" idx="12"/>
          </p:nvPr>
        </p:nvSpPr>
        <p:spPr/>
        <p:txBody>
          <a:bodyPr/>
          <a:lstStyle/>
          <a:p>
            <a:fld id="{780C922E-B0D6-46E6-A345-11BF000C53EB}" type="slidenum">
              <a:rPr lang="en-TT" smtClean="0"/>
              <a:pPr/>
              <a:t>2</a:t>
            </a:fld>
            <a:endParaRPr lang="en-T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err="1">
                <a:solidFill>
                  <a:schemeClr val="tx1"/>
                </a:solidFill>
              </a:rPr>
              <a:t>Telecollaboration</a:t>
            </a:r>
            <a:r>
              <a:rPr lang="en-US" sz="2800" dirty="0">
                <a:solidFill>
                  <a:schemeClr val="tx1"/>
                </a:solidFill>
              </a:rPr>
              <a:t> </a:t>
            </a:r>
            <a:r>
              <a:rPr lang="en-US" sz="2800" dirty="0" smtClean="0">
                <a:solidFill>
                  <a:schemeClr val="tx1"/>
                </a:solidFill>
              </a:rPr>
              <a:t>= </a:t>
            </a:r>
            <a:r>
              <a:rPr lang="en-US" sz="2800" dirty="0" smtClean="0"/>
              <a:t>Confidence about communicating in Spanish?</a:t>
            </a:r>
            <a:endParaRPr lang="en-US" sz="2800"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20</a:t>
            </a:fld>
            <a:endParaRPr lang="en-TT"/>
          </a:p>
        </p:txBody>
      </p:sp>
      <p:sp>
        <p:nvSpPr>
          <p:cNvPr id="7" name="Content Placeholder 6"/>
          <p:cNvSpPr>
            <a:spLocks noGrp="1"/>
          </p:cNvSpPr>
          <p:nvPr>
            <p:ph idx="1"/>
          </p:nvPr>
        </p:nvSpPr>
        <p:spPr/>
        <p:txBody>
          <a:bodyPr/>
          <a:lstStyle/>
          <a:p>
            <a:endParaRPr lang="en-US" dirty="0"/>
          </a:p>
        </p:txBody>
      </p:sp>
      <p:graphicFrame>
        <p:nvGraphicFramePr>
          <p:cNvPr id="8" name="Content Placeholder 5"/>
          <p:cNvGraphicFramePr>
            <a:graphicFrameLocks/>
          </p:cNvGraphicFramePr>
          <p:nvPr>
            <p:extLst>
              <p:ext uri="{D42A27DB-BD31-4B8C-83A1-F6EECF244321}">
                <p14:modId xmlns="" xmlns:p14="http://schemas.microsoft.com/office/powerpoint/2010/main" val="339080540"/>
              </p:ext>
            </p:extLst>
          </p:nvPr>
        </p:nvGraphicFramePr>
        <p:xfrm>
          <a:off x="323528" y="1268760"/>
          <a:ext cx="7620000" cy="45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19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solidFill>
                  <a:schemeClr val="tx1"/>
                </a:solidFill>
              </a:rPr>
              <a:t>Telecollaboration</a:t>
            </a:r>
            <a:r>
              <a:rPr lang="en-US" sz="2800" dirty="0">
                <a:solidFill>
                  <a:schemeClr val="tx1"/>
                </a:solidFill>
              </a:rPr>
              <a:t> </a:t>
            </a:r>
            <a:r>
              <a:rPr lang="en-US" sz="2800" dirty="0"/>
              <a:t>=</a:t>
            </a:r>
            <a:r>
              <a:rPr lang="en-US" sz="2800" dirty="0" smtClean="0"/>
              <a:t> Access to sources of information other than the teacher?</a:t>
            </a:r>
            <a:endParaRPr lang="en-US" sz="2800" dirty="0"/>
          </a:p>
        </p:txBody>
      </p:sp>
      <p:sp>
        <p:nvSpPr>
          <p:cNvPr id="3" name="Content Placeholder 2"/>
          <p:cNvSpPr>
            <a:spLocks noGrp="1"/>
          </p:cNvSpPr>
          <p:nvPr>
            <p:ph idx="1"/>
          </p:nvPr>
        </p:nvSpPr>
        <p:spPr/>
        <p:txBody>
          <a:bodyPr>
            <a:normAutofit/>
          </a:bodyPr>
          <a:lstStyle/>
          <a:p>
            <a:r>
              <a:rPr lang="en-US" dirty="0"/>
              <a:t> </a:t>
            </a:r>
          </a:p>
          <a:p>
            <a:endParaRPr lang="en-US" dirty="0"/>
          </a:p>
        </p:txBody>
      </p:sp>
      <p:sp>
        <p:nvSpPr>
          <p:cNvPr id="4" name="Footer Placeholder 3"/>
          <p:cNvSpPr>
            <a:spLocks noGrp="1"/>
          </p:cNvSpPr>
          <p:nvPr>
            <p:ph type="ftr" sz="quarter" idx="11"/>
          </p:nvPr>
        </p:nvSpPr>
        <p:spPr/>
        <p:txBody>
          <a:bodyPr/>
          <a:lstStyle/>
          <a:p>
            <a:r>
              <a:rPr lang="nn-NO" dirty="0" smtClean="0"/>
              <a:t>Bukari, Landa  &amp; Carter, November 18, 2011</a:t>
            </a:r>
            <a:endParaRPr lang="en-TT" dirty="0"/>
          </a:p>
        </p:txBody>
      </p:sp>
      <p:sp>
        <p:nvSpPr>
          <p:cNvPr id="5" name="Slide Number Placeholder 4"/>
          <p:cNvSpPr>
            <a:spLocks noGrp="1"/>
          </p:cNvSpPr>
          <p:nvPr>
            <p:ph type="sldNum" sz="quarter" idx="12"/>
          </p:nvPr>
        </p:nvSpPr>
        <p:spPr/>
        <p:txBody>
          <a:bodyPr/>
          <a:lstStyle/>
          <a:p>
            <a:fld id="{780C922E-B0D6-46E6-A345-11BF000C53EB}" type="slidenum">
              <a:rPr lang="en-TT" smtClean="0"/>
              <a:pPr/>
              <a:t>21</a:t>
            </a:fld>
            <a:endParaRPr lang="en-TT"/>
          </a:p>
        </p:txBody>
      </p:sp>
      <p:graphicFrame>
        <p:nvGraphicFramePr>
          <p:cNvPr id="6" name="Content Placeholder 5"/>
          <p:cNvGraphicFramePr>
            <a:graphicFrameLocks/>
          </p:cNvGraphicFramePr>
          <p:nvPr>
            <p:extLst>
              <p:ext uri="{D42A27DB-BD31-4B8C-83A1-F6EECF244321}">
                <p14:modId xmlns="" xmlns:p14="http://schemas.microsoft.com/office/powerpoint/2010/main" val="2690876028"/>
              </p:ext>
            </p:extLst>
          </p:nvPr>
        </p:nvGraphicFramePr>
        <p:xfrm>
          <a:off x="251520" y="908720"/>
          <a:ext cx="7620000" cy="54200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91259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617959074"/>
              </p:ext>
            </p:extLst>
          </p:nvPr>
        </p:nvGraphicFramePr>
        <p:xfrm>
          <a:off x="539552" y="260648"/>
          <a:ext cx="7620000" cy="2775204"/>
        </p:xfrm>
        <a:graphic>
          <a:graphicData uri="http://schemas.openxmlformats.org/drawingml/2006/table">
            <a:tbl>
              <a:tblPr firstRow="1" bandRow="1">
                <a:tableStyleId>{5C22544A-7EE6-4342-B048-85BDC9FD1C3A}</a:tableStyleId>
              </a:tblPr>
              <a:tblGrid>
                <a:gridCol w="5122912"/>
                <a:gridCol w="2497088"/>
              </a:tblGrid>
              <a:tr h="370840">
                <a:tc>
                  <a:txBody>
                    <a:bodyPr/>
                    <a:lstStyle/>
                    <a:p>
                      <a:pPr marL="0" marR="0" algn="ctr">
                        <a:lnSpc>
                          <a:spcPct val="115000"/>
                        </a:lnSpc>
                        <a:spcBef>
                          <a:spcPts val="0"/>
                        </a:spcBef>
                        <a:spcAft>
                          <a:spcPts val="0"/>
                        </a:spcAft>
                      </a:pPr>
                      <a:r>
                        <a:rPr lang="en-US" sz="2000" dirty="0" smtClean="0">
                          <a:latin typeface="Calibri"/>
                          <a:ea typeface="Calibri"/>
                          <a:cs typeface="Times New Roman"/>
                        </a:rPr>
                        <a:t>Research</a:t>
                      </a:r>
                      <a:r>
                        <a:rPr lang="en-US" sz="2000" baseline="0" dirty="0" smtClean="0">
                          <a:latin typeface="Calibri"/>
                          <a:ea typeface="Calibri"/>
                          <a:cs typeface="Times New Roman"/>
                        </a:rPr>
                        <a:t> questions</a:t>
                      </a: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s-CO" sz="1800" baseline="0" dirty="0" smtClean="0">
                          <a:latin typeface="Times New Roman"/>
                          <a:ea typeface="Calibri"/>
                          <a:cs typeface="Times New Roman"/>
                        </a:rPr>
                        <a:t> Scores </a:t>
                      </a:r>
                      <a:r>
                        <a:rPr lang="es-CO" sz="1800" baseline="0" dirty="0" err="1" smtClean="0">
                          <a:latin typeface="Times New Roman"/>
                          <a:ea typeface="Calibri"/>
                          <a:cs typeface="Times New Roman"/>
                        </a:rPr>
                        <a:t>range</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from</a:t>
                      </a:r>
                      <a:r>
                        <a:rPr lang="es-CO" sz="1800" baseline="0" dirty="0" smtClean="0">
                          <a:latin typeface="Times New Roman"/>
                          <a:ea typeface="Calibri"/>
                          <a:cs typeface="Times New Roman"/>
                        </a:rPr>
                        <a:t> 1-5</a:t>
                      </a:r>
                      <a:endParaRPr lang="en-US" sz="1800" dirty="0">
                        <a:latin typeface="Calibri"/>
                        <a:ea typeface="Calibri"/>
                        <a:cs typeface="Times New Roman"/>
                      </a:endParaRPr>
                    </a:p>
                  </a:txBody>
                  <a:tcPr marL="68580" marR="68580" marT="0" marB="0"/>
                </a:tc>
              </a:tr>
              <a:tr h="370840">
                <a:tc>
                  <a:txBody>
                    <a:bodyPr/>
                    <a:lstStyle/>
                    <a:p>
                      <a:pPr marL="457200" marR="0" lvl="1" algn="l">
                        <a:lnSpc>
                          <a:spcPct val="115000"/>
                        </a:lnSpc>
                        <a:spcBef>
                          <a:spcPts val="0"/>
                        </a:spcBef>
                        <a:spcAft>
                          <a:spcPts val="0"/>
                        </a:spcAft>
                      </a:pPr>
                      <a:r>
                        <a:rPr lang="es-CO" sz="1800" dirty="0">
                          <a:latin typeface="Times New Roman"/>
                          <a:ea typeface="Calibri"/>
                          <a:cs typeface="Times New Roman"/>
                        </a:rPr>
                        <a:t>1. </a:t>
                      </a:r>
                      <a:r>
                        <a:rPr lang="es-CO" sz="1800" dirty="0" smtClean="0">
                          <a:latin typeface="Times New Roman"/>
                          <a:ea typeface="Calibri"/>
                          <a:cs typeface="Times New Roman"/>
                        </a:rPr>
                        <a:t>Do</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they</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feel</a:t>
                      </a:r>
                      <a:r>
                        <a:rPr lang="es-CO" sz="1800" baseline="0" dirty="0" smtClean="0">
                          <a:latin typeface="Times New Roman"/>
                          <a:ea typeface="Calibri"/>
                          <a:cs typeface="Times New Roman"/>
                        </a:rPr>
                        <a:t> more </a:t>
                      </a:r>
                      <a:r>
                        <a:rPr lang="es-CO" sz="1800" baseline="0" dirty="0" err="1" smtClean="0">
                          <a:latin typeface="Times New Roman"/>
                          <a:ea typeface="Calibri"/>
                          <a:cs typeface="Times New Roman"/>
                        </a:rPr>
                        <a:t>motivated</a:t>
                      </a:r>
                      <a:r>
                        <a:rPr lang="es-CO" sz="1800" baseline="0" dirty="0" smtClean="0">
                          <a:latin typeface="Times New Roman"/>
                          <a:ea typeface="Calibri"/>
                          <a:cs typeface="Times New Roman"/>
                        </a:rPr>
                        <a:t>?</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s-CO" sz="1800" dirty="0" smtClean="0">
                        <a:latin typeface="Times New Roman"/>
                        <a:ea typeface="Calibri"/>
                        <a:cs typeface="Times New Roman"/>
                      </a:endParaRPr>
                    </a:p>
                    <a:p>
                      <a:pPr marL="0" marR="0" algn="ctr">
                        <a:lnSpc>
                          <a:spcPct val="115000"/>
                        </a:lnSpc>
                        <a:spcBef>
                          <a:spcPts val="0"/>
                        </a:spcBef>
                        <a:spcAft>
                          <a:spcPts val="0"/>
                        </a:spcAft>
                      </a:pPr>
                      <a:r>
                        <a:rPr lang="es-CO" sz="1800" dirty="0" smtClean="0">
                          <a:latin typeface="Times New Roman"/>
                          <a:ea typeface="Calibri"/>
                          <a:cs typeface="Times New Roman"/>
                        </a:rPr>
                        <a:t>4.25</a:t>
                      </a:r>
                      <a:endParaRPr lang="en-US" sz="1800" dirty="0">
                        <a:latin typeface="Calibri"/>
                        <a:ea typeface="Calibri"/>
                        <a:cs typeface="Times New Roman"/>
                      </a:endParaRPr>
                    </a:p>
                  </a:txBody>
                  <a:tcPr marL="68580" marR="68580" marT="0" marB="0"/>
                </a:tc>
              </a:tr>
              <a:tr h="827024">
                <a:tc>
                  <a:txBody>
                    <a:bodyPr/>
                    <a:lstStyle/>
                    <a:p>
                      <a:pPr marL="457200" marR="0" lvl="1" algn="l">
                        <a:lnSpc>
                          <a:spcPct val="115000"/>
                        </a:lnSpc>
                        <a:spcBef>
                          <a:spcPts val="0"/>
                        </a:spcBef>
                        <a:spcAft>
                          <a:spcPts val="0"/>
                        </a:spcAft>
                      </a:pPr>
                      <a:r>
                        <a:rPr lang="es-CO" sz="1800" dirty="0">
                          <a:latin typeface="Times New Roman"/>
                          <a:ea typeface="Calibri"/>
                          <a:cs typeface="Times New Roman"/>
                        </a:rPr>
                        <a:t>2. </a:t>
                      </a:r>
                      <a:r>
                        <a:rPr lang="es-CO" sz="1800" dirty="0" smtClean="0">
                          <a:latin typeface="Times New Roman"/>
                          <a:ea typeface="Calibri"/>
                          <a:cs typeface="Times New Roman"/>
                        </a:rPr>
                        <a:t>Do</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they</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feel</a:t>
                      </a:r>
                      <a:r>
                        <a:rPr lang="es-CO" sz="1800" baseline="0" dirty="0" smtClean="0">
                          <a:latin typeface="Times New Roman"/>
                          <a:ea typeface="Calibri"/>
                          <a:cs typeface="Times New Roman"/>
                        </a:rPr>
                        <a:t> more </a:t>
                      </a:r>
                      <a:r>
                        <a:rPr lang="es-CO" sz="1800" baseline="0" dirty="0" err="1" smtClean="0">
                          <a:latin typeface="Times New Roman"/>
                          <a:ea typeface="Calibri"/>
                          <a:cs typeface="Times New Roman"/>
                        </a:rPr>
                        <a:t>confident</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about</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their</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ability</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to</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communicate</a:t>
                      </a:r>
                      <a:r>
                        <a:rPr lang="es-CO" sz="1800" baseline="0" dirty="0" smtClean="0">
                          <a:latin typeface="Times New Roman"/>
                          <a:ea typeface="Calibri"/>
                          <a:cs typeface="Times New Roman"/>
                        </a:rPr>
                        <a:t>?</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s-CO" sz="1800" dirty="0" smtClean="0">
                        <a:latin typeface="Times New Roman"/>
                        <a:ea typeface="Calibri"/>
                        <a:cs typeface="Times New Roman"/>
                      </a:endParaRPr>
                    </a:p>
                    <a:p>
                      <a:pPr marL="0" marR="0" algn="ctr">
                        <a:lnSpc>
                          <a:spcPct val="115000"/>
                        </a:lnSpc>
                        <a:spcBef>
                          <a:spcPts val="0"/>
                        </a:spcBef>
                        <a:spcAft>
                          <a:spcPts val="0"/>
                        </a:spcAft>
                      </a:pPr>
                      <a:r>
                        <a:rPr lang="es-CO" sz="1800" dirty="0" smtClean="0">
                          <a:latin typeface="Times New Roman"/>
                          <a:ea typeface="Calibri"/>
                          <a:cs typeface="Times New Roman"/>
                        </a:rPr>
                        <a:t>3.87</a:t>
                      </a:r>
                      <a:endParaRPr lang="en-US" sz="1800" dirty="0">
                        <a:latin typeface="Calibri"/>
                        <a:ea typeface="Calibri"/>
                        <a:cs typeface="Times New Roman"/>
                      </a:endParaRPr>
                    </a:p>
                  </a:txBody>
                  <a:tcPr marL="68580" marR="68580" marT="0" marB="0"/>
                </a:tc>
              </a:tr>
              <a:tr h="370840">
                <a:tc>
                  <a:txBody>
                    <a:bodyPr/>
                    <a:lstStyle/>
                    <a:p>
                      <a:pPr marL="457200" marR="0" lvl="1" indent="0" algn="l" defTabSz="914400" rtl="0" eaLnBrk="1" fontAlgn="auto" latinLnBrk="0" hangingPunct="1">
                        <a:lnSpc>
                          <a:spcPct val="115000"/>
                        </a:lnSpc>
                        <a:spcBef>
                          <a:spcPts val="0"/>
                        </a:spcBef>
                        <a:spcAft>
                          <a:spcPts val="0"/>
                        </a:spcAft>
                        <a:buClrTx/>
                        <a:buSzTx/>
                        <a:buFontTx/>
                        <a:buNone/>
                        <a:tabLst/>
                        <a:defRPr/>
                      </a:pPr>
                      <a:r>
                        <a:rPr lang="es-CO" sz="1800" dirty="0">
                          <a:latin typeface="Times New Roman"/>
                          <a:ea typeface="Calibri"/>
                          <a:cs typeface="Times New Roman"/>
                        </a:rPr>
                        <a:t>3. </a:t>
                      </a:r>
                      <a:r>
                        <a:rPr lang="es-CO" sz="1800" dirty="0" smtClean="0">
                          <a:latin typeface="Times New Roman"/>
                          <a:ea typeface="Calibri"/>
                          <a:cs typeface="Times New Roman"/>
                        </a:rPr>
                        <a:t>Do</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they</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feel</a:t>
                      </a:r>
                      <a:r>
                        <a:rPr lang="es-CO" sz="1800" baseline="0" dirty="0" smtClean="0">
                          <a:latin typeface="Times New Roman"/>
                          <a:ea typeface="Calibri"/>
                          <a:cs typeface="Times New Roman"/>
                        </a:rPr>
                        <a:t> more </a:t>
                      </a:r>
                      <a:r>
                        <a:rPr lang="es-CO" sz="1800" baseline="0" dirty="0" err="1" smtClean="0">
                          <a:latin typeface="Times New Roman"/>
                          <a:ea typeface="Calibri"/>
                          <a:cs typeface="Times New Roman"/>
                        </a:rPr>
                        <a:t>confident</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about</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their</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ability</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to</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funtion</a:t>
                      </a:r>
                      <a:r>
                        <a:rPr lang="es-CO" sz="1800" baseline="0" dirty="0" smtClean="0">
                          <a:latin typeface="Times New Roman"/>
                          <a:ea typeface="Calibri"/>
                          <a:cs typeface="Times New Roman"/>
                        </a:rPr>
                        <a:t> as </a:t>
                      </a:r>
                      <a:r>
                        <a:rPr lang="es-CO" sz="1800" baseline="0" dirty="0" err="1" smtClean="0">
                          <a:latin typeface="Times New Roman"/>
                          <a:ea typeface="Calibri"/>
                          <a:cs typeface="Times New Roman"/>
                        </a:rPr>
                        <a:t>autonomous</a:t>
                      </a:r>
                      <a:r>
                        <a:rPr lang="es-CO" sz="1800" baseline="0" dirty="0" smtClean="0">
                          <a:latin typeface="Times New Roman"/>
                          <a:ea typeface="Calibri"/>
                          <a:cs typeface="Times New Roman"/>
                        </a:rPr>
                        <a:t> </a:t>
                      </a:r>
                      <a:r>
                        <a:rPr lang="es-CO" sz="1800" baseline="0" dirty="0" err="1" smtClean="0">
                          <a:latin typeface="Times New Roman"/>
                          <a:ea typeface="Calibri"/>
                          <a:cs typeface="Times New Roman"/>
                        </a:rPr>
                        <a:t>learners</a:t>
                      </a:r>
                      <a:r>
                        <a:rPr lang="es-CO" sz="1800" baseline="0" dirty="0" smtClean="0">
                          <a:latin typeface="Times New Roman"/>
                          <a:ea typeface="Calibri"/>
                          <a:cs typeface="Times New Roman"/>
                        </a:rPr>
                        <a:t>?</a:t>
                      </a:r>
                      <a:endParaRPr lang="en-US" sz="1800" dirty="0" smtClean="0">
                        <a:latin typeface="+mn-lt"/>
                        <a:ea typeface="Calibri"/>
                        <a:cs typeface="Times New Roman"/>
                      </a:endParaRPr>
                    </a:p>
                    <a:p>
                      <a:pPr marL="457200" marR="0" lvl="1" algn="l">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s-CO" sz="1800" dirty="0" smtClean="0">
                        <a:latin typeface="Times New Roman"/>
                        <a:ea typeface="Calibri"/>
                        <a:cs typeface="Times New Roman"/>
                      </a:endParaRPr>
                    </a:p>
                    <a:p>
                      <a:pPr marL="0" marR="0" algn="ctr">
                        <a:lnSpc>
                          <a:spcPct val="115000"/>
                        </a:lnSpc>
                        <a:spcBef>
                          <a:spcPts val="0"/>
                        </a:spcBef>
                        <a:spcAft>
                          <a:spcPts val="0"/>
                        </a:spcAft>
                      </a:pPr>
                      <a:r>
                        <a:rPr lang="es-CO" sz="1800" dirty="0" smtClean="0">
                          <a:latin typeface="Times New Roman"/>
                          <a:ea typeface="Calibri"/>
                          <a:cs typeface="Times New Roman"/>
                        </a:rPr>
                        <a:t>3.83</a:t>
                      </a:r>
                      <a:endParaRPr lang="en-US" sz="1800" dirty="0">
                        <a:latin typeface="Calibri"/>
                        <a:ea typeface="Calibri"/>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22</a:t>
            </a:fld>
            <a:endParaRPr lang="en-TT"/>
          </a:p>
        </p:txBody>
      </p:sp>
      <p:graphicFrame>
        <p:nvGraphicFramePr>
          <p:cNvPr id="7" name="Chart 6"/>
          <p:cNvGraphicFramePr>
            <a:graphicFrameLocks/>
          </p:cNvGraphicFramePr>
          <p:nvPr>
            <p:extLst>
              <p:ext uri="{D42A27DB-BD31-4B8C-83A1-F6EECF244321}">
                <p14:modId xmlns="" xmlns:p14="http://schemas.microsoft.com/office/powerpoint/2010/main" val="3410128358"/>
              </p:ext>
            </p:extLst>
          </p:nvPr>
        </p:nvGraphicFramePr>
        <p:xfrm>
          <a:off x="26280" y="3284984"/>
          <a:ext cx="8001056" cy="30003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504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Tell Me More</a:t>
            </a:r>
            <a:r>
              <a:rPr lang="en-US" dirty="0"/>
              <a:t/>
            </a:r>
            <a:br>
              <a:rPr lang="en-US" dirty="0"/>
            </a:br>
            <a:endParaRPr lang="en-US" dirty="0"/>
          </a:p>
        </p:txBody>
      </p:sp>
      <p:sp>
        <p:nvSpPr>
          <p:cNvPr id="3" name="Content Placeholder 2"/>
          <p:cNvSpPr>
            <a:spLocks noGrp="1"/>
          </p:cNvSpPr>
          <p:nvPr>
            <p:ph idx="1"/>
          </p:nvPr>
        </p:nvSpPr>
        <p:spPr>
          <a:xfrm>
            <a:off x="457200" y="1268760"/>
            <a:ext cx="7620000" cy="5132040"/>
          </a:xfrm>
        </p:spPr>
        <p:txBody>
          <a:bodyPr>
            <a:normAutofit/>
          </a:bodyPr>
          <a:lstStyle/>
          <a:p>
            <a:r>
              <a:rPr lang="en-TT" b="1" dirty="0"/>
              <a:t>What is TMM:</a:t>
            </a:r>
            <a:endParaRPr lang="en-US" dirty="0"/>
          </a:p>
          <a:p>
            <a:pPr algn="just"/>
            <a:r>
              <a:rPr lang="en-TT" dirty="0"/>
              <a:t>It is a language learning software that integrates all the skills (reading, writing, speaking and listening). One of the most revolutionary tools is the speech recognition </a:t>
            </a:r>
            <a:r>
              <a:rPr lang="en-TT" dirty="0" smtClean="0"/>
              <a:t>system </a:t>
            </a:r>
            <a:r>
              <a:rPr lang="en-TT" dirty="0"/>
              <a:t>that allows the students to </a:t>
            </a:r>
            <a:r>
              <a:rPr lang="en-TT" dirty="0" smtClean="0"/>
              <a:t>practise </a:t>
            </a:r>
            <a:r>
              <a:rPr lang="en-TT" dirty="0"/>
              <a:t>and improve their pronunciation. </a:t>
            </a:r>
            <a:endParaRPr lang="en-US" dirty="0"/>
          </a:p>
          <a:p>
            <a:r>
              <a:rPr lang="en-TT" b="1" dirty="0" smtClean="0"/>
              <a:t>Objective of this project</a:t>
            </a:r>
            <a:r>
              <a:rPr lang="en-TT" dirty="0" smtClean="0"/>
              <a:t>: </a:t>
            </a:r>
          </a:p>
          <a:p>
            <a:r>
              <a:rPr lang="en-TT" dirty="0" smtClean="0"/>
              <a:t>To collect and study </a:t>
            </a:r>
            <a:r>
              <a:rPr lang="en-TT" dirty="0"/>
              <a:t>the CLL </a:t>
            </a:r>
            <a:r>
              <a:rPr lang="en-TT" dirty="0" smtClean="0"/>
              <a:t>learners’ </a:t>
            </a:r>
            <a:r>
              <a:rPr lang="en-TT" dirty="0"/>
              <a:t>perception of this software </a:t>
            </a:r>
            <a:r>
              <a:rPr lang="en-TT" dirty="0" smtClean="0"/>
              <a:t>which is being used as a teaching/learning resource for the first time.</a:t>
            </a:r>
            <a:endParaRPr lang="en-US" dirty="0"/>
          </a:p>
          <a:p>
            <a:r>
              <a:rPr lang="en-TT" b="1" dirty="0"/>
              <a:t>Method:</a:t>
            </a:r>
            <a:r>
              <a:rPr lang="en-TT" dirty="0"/>
              <a:t> </a:t>
            </a:r>
            <a:endParaRPr lang="en-TT" dirty="0" smtClean="0"/>
          </a:p>
          <a:p>
            <a:r>
              <a:rPr lang="en-TT" dirty="0" smtClean="0"/>
              <a:t>An </a:t>
            </a:r>
            <a:r>
              <a:rPr lang="en-TT" dirty="0"/>
              <a:t>online </a:t>
            </a:r>
            <a:r>
              <a:rPr lang="en-TT" dirty="0" smtClean="0"/>
              <a:t>survey of </a:t>
            </a:r>
            <a:r>
              <a:rPr lang="en-TT" dirty="0"/>
              <a:t>90 students ( </a:t>
            </a:r>
            <a:r>
              <a:rPr lang="en-TT" dirty="0" smtClean="0"/>
              <a:t>n=55 </a:t>
            </a:r>
            <a:r>
              <a:rPr lang="en-TT" dirty="0"/>
              <a:t>Spanish, </a:t>
            </a:r>
            <a:r>
              <a:rPr lang="en-TT" dirty="0" smtClean="0"/>
              <a:t>n=35 </a:t>
            </a:r>
            <a:r>
              <a:rPr lang="en-TT" dirty="0"/>
              <a:t>French</a:t>
            </a:r>
            <a:r>
              <a:rPr lang="en-TT" dirty="0" smtClean="0"/>
              <a:t>) in Semester 1 2011/12.</a:t>
            </a:r>
            <a:endParaRPr lang="en-US" dirty="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23</a:t>
            </a:fld>
            <a:endParaRPr lang="en-TT"/>
          </a:p>
        </p:txBody>
      </p:sp>
    </p:spTree>
    <p:extLst>
      <p:ext uri="{BB962C8B-B14F-4D97-AF65-F5344CB8AC3E}">
        <p14:creationId xmlns="" xmlns:p14="http://schemas.microsoft.com/office/powerpoint/2010/main" val="995196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Results: student’s perspectives</a:t>
            </a:r>
            <a:endParaRPr lang="en-US" sz="4000" dirty="0"/>
          </a:p>
        </p:txBody>
      </p:sp>
      <p:sp>
        <p:nvSpPr>
          <p:cNvPr id="3" name="Content Placeholder 2"/>
          <p:cNvSpPr>
            <a:spLocks noGrp="1"/>
          </p:cNvSpPr>
          <p:nvPr>
            <p:ph idx="1"/>
          </p:nvPr>
        </p:nvSpPr>
        <p:spPr>
          <a:xfrm>
            <a:off x="457200" y="1196752"/>
            <a:ext cx="7620000" cy="5204048"/>
          </a:xfrm>
        </p:spPr>
        <p:txBody>
          <a:bodyPr>
            <a:normAutofit fontScale="55000" lnSpcReduction="20000"/>
          </a:bodyPr>
          <a:lstStyle/>
          <a:p>
            <a:r>
              <a:rPr lang="en-US" dirty="0"/>
              <a:t> </a:t>
            </a:r>
          </a:p>
          <a:p>
            <a:pPr marL="114300" indent="0">
              <a:buNone/>
            </a:pPr>
            <a:r>
              <a:rPr lang="en-US" sz="4400" dirty="0" smtClean="0"/>
              <a:t>Three comments representing the positive and negative feedback collected: </a:t>
            </a:r>
          </a:p>
          <a:p>
            <a:r>
              <a:rPr lang="en-US" dirty="0"/>
              <a:t> </a:t>
            </a:r>
          </a:p>
          <a:p>
            <a:pPr algn="just"/>
            <a:r>
              <a:rPr lang="es-ES" sz="2900" dirty="0"/>
              <a:t>“</a:t>
            </a:r>
            <a:r>
              <a:rPr lang="en-US" sz="2900" dirty="0"/>
              <a:t>Tell me more has been able to help me understand my level of learning and has also allowed me to practice Spanish in areas such as speaking and writing. It has been very informative</a:t>
            </a:r>
            <a:r>
              <a:rPr lang="es-ES" sz="2900" dirty="0"/>
              <a:t>”</a:t>
            </a:r>
            <a:endParaRPr lang="en-US" sz="2900" dirty="0"/>
          </a:p>
          <a:p>
            <a:pPr algn="just"/>
            <a:r>
              <a:rPr lang="es-ES" sz="2900" dirty="0"/>
              <a:t> </a:t>
            </a:r>
            <a:endParaRPr lang="en-US" sz="2900" dirty="0"/>
          </a:p>
          <a:p>
            <a:pPr algn="just"/>
            <a:r>
              <a:rPr lang="es-ES" sz="2900" dirty="0"/>
              <a:t>“</a:t>
            </a:r>
            <a:r>
              <a:rPr lang="en-US" sz="2900" dirty="0"/>
              <a:t>I think its great. I've done language learning before without this </a:t>
            </a:r>
            <a:r>
              <a:rPr lang="en-US" sz="2900" dirty="0" err="1"/>
              <a:t>programme</a:t>
            </a:r>
            <a:r>
              <a:rPr lang="en-US" sz="2900" dirty="0"/>
              <a:t> and I think this is a very good supplemental tool. However, I think that sometimes the voice training can be a bit frustrating if you are trying to imitate a voice that has a very different accent. But hearing the voice is good for practice and listening. So all in all I am pleased with it and I am glad I have the Opportunity to use it.</a:t>
            </a:r>
            <a:r>
              <a:rPr lang="es-ES" sz="2900" dirty="0"/>
              <a:t>”</a:t>
            </a:r>
            <a:endParaRPr lang="en-US" sz="2900" dirty="0"/>
          </a:p>
          <a:p>
            <a:pPr algn="just"/>
            <a:r>
              <a:rPr lang="es-ES" sz="2900" dirty="0"/>
              <a:t> </a:t>
            </a:r>
            <a:endParaRPr lang="en-US" sz="2900" dirty="0"/>
          </a:p>
          <a:p>
            <a:pPr algn="just"/>
            <a:r>
              <a:rPr lang="es-ES" sz="2900" dirty="0"/>
              <a:t>“</a:t>
            </a:r>
            <a:r>
              <a:rPr lang="en-US" sz="2900" dirty="0"/>
              <a:t>I am of the opinion that this </a:t>
            </a:r>
            <a:r>
              <a:rPr lang="en-US" sz="2900" dirty="0" err="1"/>
              <a:t>programme</a:t>
            </a:r>
            <a:r>
              <a:rPr lang="en-US" sz="2900" dirty="0"/>
              <a:t> that does not teach a beginner student what is required in order to have a good grasp if the language. It does not teach concepts and then give exercises. Students are left to fiddle around with it in order to learn. I have not gained much knowledge using this </a:t>
            </a:r>
            <a:r>
              <a:rPr lang="en-US" sz="2900" dirty="0" err="1"/>
              <a:t>programme</a:t>
            </a:r>
            <a:r>
              <a:rPr lang="en-US" sz="2900" dirty="0" smtClean="0"/>
              <a:t>. Crossword </a:t>
            </a:r>
            <a:r>
              <a:rPr lang="en-US" sz="2900" dirty="0"/>
              <a:t>puzzles and hang man do not make good learning tools for masters students. The use of this </a:t>
            </a:r>
            <a:r>
              <a:rPr lang="en-US" sz="2900" dirty="0" err="1"/>
              <a:t>programme</a:t>
            </a:r>
            <a:r>
              <a:rPr lang="en-US" sz="2900" dirty="0"/>
              <a:t> makes me as a masters student feel as though no one bothered to pay any attention to structure a rigorous foreign </a:t>
            </a:r>
            <a:r>
              <a:rPr lang="en-US" sz="2900" dirty="0" smtClean="0"/>
              <a:t>language </a:t>
            </a:r>
            <a:r>
              <a:rPr lang="en-US" sz="2900" dirty="0"/>
              <a:t>class and just gave us a </a:t>
            </a:r>
            <a:r>
              <a:rPr lang="en-US" sz="2900" dirty="0" err="1"/>
              <a:t>programme</a:t>
            </a:r>
            <a:r>
              <a:rPr lang="en-US" sz="2900" dirty="0"/>
              <a:t> without any textbooks</a:t>
            </a:r>
            <a:r>
              <a:rPr lang="es-ES" sz="2900" dirty="0"/>
              <a:t>”</a:t>
            </a:r>
            <a:endParaRPr lang="en-US" sz="2900" dirty="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24</a:t>
            </a:fld>
            <a:endParaRPr lang="en-TT"/>
          </a:p>
        </p:txBody>
      </p:sp>
    </p:spTree>
    <p:extLst>
      <p:ext uri="{BB962C8B-B14F-4D97-AF65-F5344CB8AC3E}">
        <p14:creationId xmlns="" xmlns:p14="http://schemas.microsoft.com/office/powerpoint/2010/main" val="1758458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620000" cy="1224136"/>
          </a:xfrm>
        </p:spPr>
        <p:txBody>
          <a:bodyPr/>
          <a:lstStyle/>
          <a:p>
            <a:r>
              <a:rPr lang="en-TT" sz="2000" dirty="0" smtClean="0"/>
              <a:t/>
            </a:r>
            <a:br>
              <a:rPr lang="en-TT" sz="2000" dirty="0" smtClean="0"/>
            </a:br>
            <a:r>
              <a:rPr lang="en-TT" sz="2000" dirty="0"/>
              <a:t/>
            </a:r>
            <a:br>
              <a:rPr lang="en-TT" sz="2000" dirty="0"/>
            </a:br>
            <a:r>
              <a:rPr lang="en-TT" sz="2000" dirty="0" smtClean="0"/>
              <a:t/>
            </a:r>
            <a:br>
              <a:rPr lang="en-TT" sz="2000" dirty="0" smtClean="0"/>
            </a:br>
            <a:r>
              <a:rPr lang="en-TT" sz="2000" dirty="0"/>
              <a:t/>
            </a:r>
            <a:br>
              <a:rPr lang="en-TT" sz="2000" dirty="0"/>
            </a:br>
            <a:r>
              <a:rPr lang="en-TT" sz="2800" dirty="0" smtClean="0">
                <a:solidFill>
                  <a:schemeClr val="tx1"/>
                </a:solidFill>
              </a:rPr>
              <a:t>TMM </a:t>
            </a:r>
            <a:r>
              <a:rPr lang="en-TT" sz="2800" dirty="0">
                <a:solidFill>
                  <a:schemeClr val="tx1"/>
                </a:solidFill>
              </a:rPr>
              <a:t>was rated positively in </a:t>
            </a:r>
            <a:r>
              <a:rPr lang="en-TT" sz="2800" dirty="0" smtClean="0">
                <a:solidFill>
                  <a:schemeClr val="tx1"/>
                </a:solidFill>
              </a:rPr>
              <a:t>all areas, except for its Caribbean-ness</a:t>
            </a:r>
            <a:br>
              <a:rPr lang="en-TT" sz="2800" dirty="0" smtClean="0">
                <a:solidFill>
                  <a:schemeClr val="tx1"/>
                </a:solidFill>
              </a:rPr>
            </a:b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8332863"/>
              </p:ext>
            </p:extLst>
          </p:nvPr>
        </p:nvGraphicFramePr>
        <p:xfrm>
          <a:off x="457200" y="1916832"/>
          <a:ext cx="7620000"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nn-NO" smtClean="0"/>
              <a:t>Bukari, Landa &amp; Carter, November 18, 2011</a:t>
            </a:r>
            <a:endParaRPr lang="en-TT" dirty="0"/>
          </a:p>
        </p:txBody>
      </p:sp>
      <p:sp>
        <p:nvSpPr>
          <p:cNvPr id="5" name="Slide Number Placeholder 4"/>
          <p:cNvSpPr>
            <a:spLocks noGrp="1"/>
          </p:cNvSpPr>
          <p:nvPr>
            <p:ph type="sldNum" sz="quarter" idx="12"/>
          </p:nvPr>
        </p:nvSpPr>
        <p:spPr/>
        <p:txBody>
          <a:bodyPr/>
          <a:lstStyle/>
          <a:p>
            <a:fld id="{780C922E-B0D6-46E6-A345-11BF000C53EB}" type="slidenum">
              <a:rPr lang="en-TT" smtClean="0"/>
              <a:pPr/>
              <a:t>25</a:t>
            </a:fld>
            <a:endParaRPr lang="en-TT"/>
          </a:p>
        </p:txBody>
      </p:sp>
    </p:spTree>
    <p:extLst>
      <p:ext uri="{BB962C8B-B14F-4D97-AF65-F5344CB8AC3E}">
        <p14:creationId xmlns="" xmlns:p14="http://schemas.microsoft.com/office/powerpoint/2010/main" val="102432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Are you satisfied with Tell Me More?</a:t>
            </a:r>
            <a:endParaRPr lang="en-US" sz="3600"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4015682643"/>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26</a:t>
            </a:fld>
            <a:endParaRPr lang="en-TT"/>
          </a:p>
        </p:txBody>
      </p:sp>
    </p:spTree>
    <p:extLst>
      <p:ext uri="{BB962C8B-B14F-4D97-AF65-F5344CB8AC3E}">
        <p14:creationId xmlns="" xmlns:p14="http://schemas.microsoft.com/office/powerpoint/2010/main" val="2879355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Would you recommend it  to a friend?</a:t>
            </a:r>
            <a:endParaRPr lang="en-US" sz="3600"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944108446"/>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27</a:t>
            </a:fld>
            <a:endParaRPr lang="en-TT"/>
          </a:p>
        </p:txBody>
      </p:sp>
    </p:spTree>
    <p:extLst>
      <p:ext uri="{BB962C8B-B14F-4D97-AF65-F5344CB8AC3E}">
        <p14:creationId xmlns="" xmlns:p14="http://schemas.microsoft.com/office/powerpoint/2010/main" val="371527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Conclusions:</a:t>
            </a:r>
            <a:endParaRPr lang="en-US" b="1" dirty="0"/>
          </a:p>
        </p:txBody>
      </p:sp>
      <p:sp>
        <p:nvSpPr>
          <p:cNvPr id="3" name="Content Placeholder 2"/>
          <p:cNvSpPr>
            <a:spLocks noGrp="1"/>
          </p:cNvSpPr>
          <p:nvPr>
            <p:ph idx="1"/>
          </p:nvPr>
        </p:nvSpPr>
        <p:spPr/>
        <p:txBody>
          <a:bodyPr>
            <a:normAutofit lnSpcReduction="10000"/>
          </a:bodyPr>
          <a:lstStyle/>
          <a:p>
            <a:pPr algn="just"/>
            <a:r>
              <a:rPr lang="en-US" b="1" dirty="0" smtClean="0"/>
              <a:t>TMM: </a:t>
            </a:r>
            <a:r>
              <a:rPr lang="en-US" dirty="0" smtClean="0"/>
              <a:t>Our initial findings are that </a:t>
            </a:r>
            <a:r>
              <a:rPr lang="en-TT" dirty="0" smtClean="0"/>
              <a:t>most </a:t>
            </a:r>
            <a:r>
              <a:rPr lang="en-TT" dirty="0"/>
              <a:t>students </a:t>
            </a:r>
            <a:r>
              <a:rPr lang="en-TT" dirty="0" smtClean="0"/>
              <a:t>felt that the software was useful, </a:t>
            </a:r>
            <a:r>
              <a:rPr lang="en-TT" dirty="0"/>
              <a:t>b</a:t>
            </a:r>
            <a:r>
              <a:rPr lang="en-TT" dirty="0" smtClean="0"/>
              <a:t>ut the </a:t>
            </a:r>
            <a:r>
              <a:rPr lang="en-TT" dirty="0"/>
              <a:t>instructor </a:t>
            </a:r>
            <a:r>
              <a:rPr lang="en-TT" dirty="0" smtClean="0"/>
              <a:t>was </a:t>
            </a:r>
            <a:r>
              <a:rPr lang="en-TT" dirty="0"/>
              <a:t>still necessary to guide their learning. </a:t>
            </a:r>
            <a:r>
              <a:rPr lang="en-TT" dirty="0" smtClean="0"/>
              <a:t>Thus for </a:t>
            </a:r>
            <a:r>
              <a:rPr lang="en-TT" dirty="0"/>
              <a:t>the students </a:t>
            </a:r>
            <a:r>
              <a:rPr lang="en-TT" dirty="0" smtClean="0"/>
              <a:t>surveyed, while technology opened the door to more and varied resources, interacting with an instructor is still a vital element of their foreign language learning. This suggests the importance of a blended learning model in foreign language education.</a:t>
            </a:r>
          </a:p>
          <a:p>
            <a:pPr algn="just"/>
            <a:endParaRPr lang="en-TT" dirty="0" smtClean="0"/>
          </a:p>
          <a:p>
            <a:pPr algn="just"/>
            <a:r>
              <a:rPr lang="en-TT" b="1" dirty="0" smtClean="0"/>
              <a:t>Spanish </a:t>
            </a:r>
            <a:r>
              <a:rPr lang="en-TT" b="1" dirty="0" err="1" smtClean="0"/>
              <a:t>Telecollaboration</a:t>
            </a:r>
            <a:r>
              <a:rPr lang="en-TT" b="1" dirty="0" smtClean="0"/>
              <a:t>: </a:t>
            </a:r>
            <a:r>
              <a:rPr lang="en-TT" dirty="0"/>
              <a:t>The project </a:t>
            </a:r>
            <a:r>
              <a:rPr lang="en-TT" dirty="0" smtClean="0"/>
              <a:t>objectives were met. Learners developed a greater understanding of the target language and culture. Technology was useful in fostering learning and language autonomy and providing learners with the means to engage in meaningful communication to conduct real-world tasks.</a:t>
            </a:r>
            <a:endParaRPr lang="en-US" dirty="0" smtClean="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dirty="0"/>
          </a:p>
        </p:txBody>
      </p:sp>
      <p:sp>
        <p:nvSpPr>
          <p:cNvPr id="5" name="Slide Number Placeholder 4"/>
          <p:cNvSpPr>
            <a:spLocks noGrp="1"/>
          </p:cNvSpPr>
          <p:nvPr>
            <p:ph type="sldNum" sz="quarter" idx="12"/>
          </p:nvPr>
        </p:nvSpPr>
        <p:spPr/>
        <p:txBody>
          <a:bodyPr/>
          <a:lstStyle/>
          <a:p>
            <a:fld id="{780C922E-B0D6-46E6-A345-11BF000C53EB}" type="slidenum">
              <a:rPr lang="en-TT" smtClean="0"/>
              <a:pPr/>
              <a:t>28</a:t>
            </a:fld>
            <a:endParaRPr lang="en-TT"/>
          </a:p>
        </p:txBody>
      </p:sp>
    </p:spTree>
    <p:extLst>
      <p:ext uri="{BB962C8B-B14F-4D97-AF65-F5344CB8AC3E}">
        <p14:creationId xmlns="" xmlns:p14="http://schemas.microsoft.com/office/powerpoint/2010/main" val="3860934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conclusions</a:t>
            </a:r>
            <a:endParaRPr lang="en-US" dirty="0"/>
          </a:p>
        </p:txBody>
      </p:sp>
      <p:sp>
        <p:nvSpPr>
          <p:cNvPr id="3" name="Content Placeholder 2"/>
          <p:cNvSpPr>
            <a:spLocks noGrp="1"/>
          </p:cNvSpPr>
          <p:nvPr>
            <p:ph idx="1"/>
          </p:nvPr>
        </p:nvSpPr>
        <p:spPr/>
        <p:txBody>
          <a:bodyPr>
            <a:normAutofit/>
          </a:bodyPr>
          <a:lstStyle/>
          <a:p>
            <a:r>
              <a:rPr lang="en-US" dirty="0" smtClean="0"/>
              <a:t>Telecollaboration increased the motivation levels of learners</a:t>
            </a:r>
          </a:p>
          <a:p>
            <a:r>
              <a:rPr lang="en-US" dirty="0" smtClean="0"/>
              <a:t>Telecollaboration increased the confidence levels of learners</a:t>
            </a:r>
          </a:p>
          <a:p>
            <a:r>
              <a:rPr lang="en-US" dirty="0" smtClean="0"/>
              <a:t>Telecollaboration made learners take charge of their own language learning (learner autonomy)</a:t>
            </a:r>
          </a:p>
          <a:p>
            <a:r>
              <a:rPr lang="en-US" dirty="0" smtClean="0"/>
              <a:t>Telecollaboration helped meet the general learning objectives of students </a:t>
            </a:r>
          </a:p>
          <a:p>
            <a:r>
              <a:rPr lang="en-US" dirty="0" smtClean="0"/>
              <a:t>Telecollaboration helped meet the in-class learning objectives of students.</a:t>
            </a:r>
          </a:p>
          <a:p>
            <a:r>
              <a:rPr lang="en-US" dirty="0" err="1" smtClean="0"/>
              <a:t>Tellmemore</a:t>
            </a:r>
            <a:r>
              <a:rPr lang="en-US" dirty="0" smtClean="0"/>
              <a:t>, a novel language learning tool worthy of recommendation to any and all others.  </a:t>
            </a:r>
          </a:p>
          <a:p>
            <a:endParaRPr lang="en-US" dirty="0" smtClean="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29</a:t>
            </a:fld>
            <a:endParaRPr lang="en-T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a:t>
            </a:r>
            <a:r>
              <a:rPr lang="en-US" b="1" dirty="0" smtClean="0"/>
              <a:t>Your research has to inform your teaching and your teaching has to inform your research</a:t>
            </a:r>
            <a:r>
              <a:rPr lang="en-US" dirty="0" smtClean="0"/>
              <a:t>.” Dr. Ann-Beverly Carter(2011)  </a:t>
            </a:r>
          </a:p>
          <a:p>
            <a:pPr>
              <a:buNone/>
            </a:pPr>
            <a:r>
              <a:rPr lang="en-US" dirty="0" smtClean="0"/>
              <a:t>Centrality of technology in foreign language learning: </a:t>
            </a:r>
          </a:p>
          <a:p>
            <a:pPr algn="just"/>
            <a:r>
              <a:rPr lang="en-US" dirty="0" smtClean="0"/>
              <a:t>Technology plays an important role in foreign language teaching and learning because of its ability to create multiple enabling, independent, and collaborative learning environments in which learners can acquire and practice a new language (Butler –Pascoe, 1997).</a:t>
            </a:r>
          </a:p>
          <a:p>
            <a:pPr algn="just"/>
            <a:r>
              <a:rPr lang="en-US" dirty="0" smtClean="0"/>
              <a:t>UWI’s Centre for Language Learning(CLL) is committed to using cutting edge language learning technologies to provide  seamless language learning experiences to its learners.</a:t>
            </a:r>
          </a:p>
          <a:p>
            <a:pPr algn="just"/>
            <a:r>
              <a:rPr lang="en-US" dirty="0" smtClean="0"/>
              <a:t>Telecollaboration (tandem learning) via social media </a:t>
            </a:r>
            <a:r>
              <a:rPr lang="en-US" b="1" dirty="0" smtClean="0"/>
              <a:t>expands the frontiers </a:t>
            </a:r>
            <a:r>
              <a:rPr lang="en-US" dirty="0" smtClean="0"/>
              <a:t>of language learning beyond the walls of the traditional classroom by helping students to </a:t>
            </a:r>
            <a:r>
              <a:rPr lang="en-US" b="1" dirty="0" smtClean="0"/>
              <a:t>negotiate meaning </a:t>
            </a:r>
            <a:r>
              <a:rPr lang="en-US" dirty="0" smtClean="0"/>
              <a:t>with </a:t>
            </a:r>
            <a:r>
              <a:rPr lang="en-US" b="1" dirty="0" smtClean="0"/>
              <a:t>native speakers’ social</a:t>
            </a:r>
            <a:r>
              <a:rPr lang="en-US" dirty="0" smtClean="0"/>
              <a:t> in </a:t>
            </a:r>
            <a:r>
              <a:rPr lang="en-US" b="1" dirty="0" smtClean="0"/>
              <a:t>innovative</a:t>
            </a:r>
            <a:r>
              <a:rPr lang="en-US" dirty="0" smtClean="0"/>
              <a:t>, </a:t>
            </a:r>
            <a:r>
              <a:rPr lang="en-US" b="1" dirty="0" smtClean="0"/>
              <a:t>interactive, and motivation</a:t>
            </a:r>
            <a:r>
              <a:rPr lang="en-US" dirty="0" smtClean="0"/>
              <a:t> ways.</a:t>
            </a:r>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3</a:t>
            </a:fld>
            <a:endParaRPr lang="en-TT"/>
          </a:p>
        </p:txBody>
      </p:sp>
    </p:spTree>
    <p:extLst>
      <p:ext uri="{BB962C8B-B14F-4D97-AF65-F5344CB8AC3E}">
        <p14:creationId xmlns="" xmlns:p14="http://schemas.microsoft.com/office/powerpoint/2010/main" val="1916681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t>Bibliography</a:t>
            </a:r>
            <a:endParaRPr lang="en-TT" dirty="0"/>
          </a:p>
        </p:txBody>
      </p:sp>
      <p:sp>
        <p:nvSpPr>
          <p:cNvPr id="3" name="Content Placeholder 2"/>
          <p:cNvSpPr>
            <a:spLocks noGrp="1"/>
          </p:cNvSpPr>
          <p:nvPr>
            <p:ph idx="1"/>
          </p:nvPr>
        </p:nvSpPr>
        <p:spPr/>
        <p:txBody>
          <a:bodyPr>
            <a:normAutofit fontScale="92500"/>
          </a:bodyPr>
          <a:lstStyle/>
          <a:p>
            <a:r>
              <a:rPr lang="en-TT" dirty="0" err="1" smtClean="0"/>
              <a:t>Belz</a:t>
            </a:r>
            <a:r>
              <a:rPr lang="en-TT" dirty="0" smtClean="0"/>
              <a:t>, J. A. (2002). Social dimensions of </a:t>
            </a:r>
            <a:r>
              <a:rPr lang="en-TT" dirty="0" err="1" smtClean="0"/>
              <a:t>telecollaborative</a:t>
            </a:r>
            <a:r>
              <a:rPr lang="en-TT" dirty="0" smtClean="0"/>
              <a:t> language study. </a:t>
            </a:r>
            <a:r>
              <a:rPr lang="en-TT" i="1" dirty="0" smtClean="0"/>
              <a:t>Language Learning &amp; Technology</a:t>
            </a:r>
            <a:r>
              <a:rPr lang="en-TT" dirty="0" smtClean="0"/>
              <a:t>, 6 (1), 60-81. Retrieved November 15, 2009, from </a:t>
            </a:r>
            <a:r>
              <a:rPr lang="en-TT" dirty="0" smtClean="0">
                <a:hlinkClick r:id="rId2"/>
              </a:rPr>
              <a:t>http://llt.msu,edu/vol7num2/belz/</a:t>
            </a:r>
            <a:endParaRPr lang="en-TT" dirty="0" smtClean="0"/>
          </a:p>
          <a:p>
            <a:r>
              <a:rPr lang="en-TT" dirty="0" err="1"/>
              <a:t>Belz</a:t>
            </a:r>
            <a:r>
              <a:rPr lang="en-TT" dirty="0"/>
              <a:t>, J. </a:t>
            </a:r>
            <a:r>
              <a:rPr lang="en-TT" dirty="0" smtClean="0"/>
              <a:t>A. </a:t>
            </a:r>
            <a:r>
              <a:rPr lang="en-TT" dirty="0"/>
              <a:t>(</a:t>
            </a:r>
            <a:r>
              <a:rPr lang="en-TT" dirty="0" smtClean="0"/>
              <a:t>2003). </a:t>
            </a:r>
            <a:r>
              <a:rPr lang="en-TT" dirty="0" err="1" smtClean="0"/>
              <a:t>Lingusitic</a:t>
            </a:r>
            <a:r>
              <a:rPr lang="en-TT" dirty="0" smtClean="0"/>
              <a:t> perspectives on the development of intercultural competence in </a:t>
            </a:r>
            <a:r>
              <a:rPr lang="en-TT" dirty="0" err="1" smtClean="0"/>
              <a:t>telecollaboration</a:t>
            </a:r>
            <a:r>
              <a:rPr lang="en-TT" dirty="0" smtClean="0"/>
              <a:t>. </a:t>
            </a:r>
            <a:r>
              <a:rPr lang="en-TT" i="1" dirty="0"/>
              <a:t>Language Learning &amp; Technology</a:t>
            </a:r>
            <a:r>
              <a:rPr lang="en-TT" dirty="0"/>
              <a:t>, </a:t>
            </a:r>
            <a:r>
              <a:rPr lang="en-TT" dirty="0" smtClean="0"/>
              <a:t>7 (2), 68-99. </a:t>
            </a:r>
            <a:r>
              <a:rPr lang="en-TT" dirty="0"/>
              <a:t>Retrieved November 15, 2009, from </a:t>
            </a:r>
            <a:r>
              <a:rPr lang="en-TT" dirty="0">
                <a:hlinkClick r:id="rId2"/>
              </a:rPr>
              <a:t>http://llt.msu,edu/vol7num2/belz</a:t>
            </a:r>
            <a:r>
              <a:rPr lang="en-TT" dirty="0" smtClean="0">
                <a:hlinkClick r:id="rId2"/>
              </a:rPr>
              <a:t>/</a:t>
            </a:r>
            <a:endParaRPr lang="en-TT" dirty="0" smtClean="0"/>
          </a:p>
          <a:p>
            <a:r>
              <a:rPr lang="en-TT" dirty="0" smtClean="0"/>
              <a:t>Blake, R. J. (2008). </a:t>
            </a:r>
            <a:r>
              <a:rPr lang="en-TT" i="1" dirty="0" smtClean="0"/>
              <a:t>Brave </a:t>
            </a:r>
            <a:r>
              <a:rPr lang="en-TT" i="1" dirty="0"/>
              <a:t>n</a:t>
            </a:r>
            <a:r>
              <a:rPr lang="en-TT" i="1" dirty="0" smtClean="0"/>
              <a:t>ew digital classroom. Technology and foreign language learning</a:t>
            </a:r>
            <a:r>
              <a:rPr lang="en-TT" dirty="0" smtClean="0"/>
              <a:t>.  Washington: Georgetown University Press.</a:t>
            </a:r>
          </a:p>
          <a:p>
            <a:r>
              <a:rPr lang="en-TT" dirty="0" err="1"/>
              <a:t>Laurillard</a:t>
            </a:r>
            <a:r>
              <a:rPr lang="en-TT" dirty="0"/>
              <a:t>, </a:t>
            </a:r>
            <a:r>
              <a:rPr lang="en-TT" dirty="0" smtClean="0"/>
              <a:t>D. (2010). </a:t>
            </a:r>
            <a:r>
              <a:rPr lang="en-TT" dirty="0"/>
              <a:t>Effective use of technology in teaching and learning in </a:t>
            </a:r>
            <a:r>
              <a:rPr lang="en-TT" dirty="0" smtClean="0"/>
              <a:t>HE.</a:t>
            </a:r>
            <a:r>
              <a:rPr lang="en-TT" i="1" dirty="0" smtClean="0"/>
              <a:t> </a:t>
            </a:r>
            <a:r>
              <a:rPr lang="en-TT" dirty="0" smtClean="0"/>
              <a:t>In P. </a:t>
            </a:r>
            <a:r>
              <a:rPr lang="en-TT" dirty="0"/>
              <a:t>Peterson, </a:t>
            </a:r>
            <a:r>
              <a:rPr lang="en-TT" dirty="0" smtClean="0"/>
              <a:t>E. </a:t>
            </a:r>
            <a:r>
              <a:rPr lang="en-TT" dirty="0"/>
              <a:t>Baker &amp; </a:t>
            </a:r>
            <a:r>
              <a:rPr lang="en-TT" dirty="0" smtClean="0"/>
              <a:t>B. </a:t>
            </a:r>
            <a:r>
              <a:rPr lang="en-TT" dirty="0" err="1" smtClean="0"/>
              <a:t>McGaw</a:t>
            </a:r>
            <a:r>
              <a:rPr lang="en-TT" dirty="0" smtClean="0"/>
              <a:t> (Eds.),  </a:t>
            </a:r>
            <a:r>
              <a:rPr lang="en-TT" i="1" dirty="0" smtClean="0"/>
              <a:t>International </a:t>
            </a:r>
            <a:r>
              <a:rPr lang="en-TT" i="1" dirty="0" err="1" smtClean="0"/>
              <a:t>encyclopedia</a:t>
            </a:r>
            <a:r>
              <a:rPr lang="en-TT" i="1" dirty="0" smtClean="0"/>
              <a:t> </a:t>
            </a:r>
            <a:r>
              <a:rPr lang="en-TT" i="1" dirty="0"/>
              <a:t>of education</a:t>
            </a:r>
            <a:r>
              <a:rPr lang="en-TT" dirty="0"/>
              <a:t>: </a:t>
            </a:r>
            <a:r>
              <a:rPr lang="en-TT" dirty="0" smtClean="0"/>
              <a:t>Volume 4 (pp.419-426). Oxford, England: Elsevier.  </a:t>
            </a:r>
            <a:endParaRPr lang="en-TT" dirty="0"/>
          </a:p>
          <a:p>
            <a:endParaRPr lang="en-TT"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30</a:t>
            </a:fld>
            <a:endParaRPr lang="en-TT"/>
          </a:p>
        </p:txBody>
      </p:sp>
    </p:spTree>
    <p:extLst>
      <p:ext uri="{BB962C8B-B14F-4D97-AF65-F5344CB8AC3E}">
        <p14:creationId xmlns="" xmlns:p14="http://schemas.microsoft.com/office/powerpoint/2010/main" val="210530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i="1" dirty="0" err="1" smtClean="0"/>
              <a:t>contn’d</a:t>
            </a:r>
            <a:endParaRPr lang="en-US" i="1" dirty="0"/>
          </a:p>
        </p:txBody>
      </p:sp>
      <p:sp>
        <p:nvSpPr>
          <p:cNvPr id="3" name="Content Placeholder 2"/>
          <p:cNvSpPr>
            <a:spLocks noGrp="1"/>
          </p:cNvSpPr>
          <p:nvPr>
            <p:ph idx="1"/>
          </p:nvPr>
        </p:nvSpPr>
        <p:spPr/>
        <p:txBody>
          <a:bodyPr>
            <a:normAutofit fontScale="92500"/>
          </a:bodyPr>
          <a:lstStyle/>
          <a:p>
            <a:r>
              <a:rPr lang="en-US" sz="2600" dirty="0" smtClean="0"/>
              <a:t>The three technology based learning approaches:</a:t>
            </a:r>
          </a:p>
          <a:p>
            <a:pPr lvl="1"/>
            <a:r>
              <a:rPr lang="en-US" sz="2600" dirty="0" smtClean="0"/>
              <a:t>French Telecollaboration</a:t>
            </a:r>
          </a:p>
          <a:p>
            <a:pPr algn="just"/>
            <a:r>
              <a:rPr lang="en-US" dirty="0" smtClean="0"/>
              <a:t>Project description</a:t>
            </a:r>
          </a:p>
          <a:p>
            <a:pPr algn="just"/>
            <a:r>
              <a:rPr lang="en-US" dirty="0" smtClean="0"/>
              <a:t>The </a:t>
            </a:r>
            <a:r>
              <a:rPr lang="en-US" dirty="0" err="1" smtClean="0"/>
              <a:t>telecollaboration</a:t>
            </a:r>
            <a:r>
              <a:rPr lang="en-US" dirty="0" smtClean="0"/>
              <a:t> project put French students from the UWI CLL (Trinidad and Tobago) and English students from the Univ. </a:t>
            </a:r>
            <a:r>
              <a:rPr lang="en-US" dirty="0" err="1" smtClean="0"/>
              <a:t>Lumière</a:t>
            </a:r>
            <a:r>
              <a:rPr lang="en-US" dirty="0" smtClean="0"/>
              <a:t> Lyon 2 University Language Centre (France) in contact via the pedagogical platform </a:t>
            </a:r>
            <a:r>
              <a:rPr lang="en-US" dirty="0" err="1" smtClean="0"/>
              <a:t>Lingalog</a:t>
            </a:r>
            <a:r>
              <a:rPr lang="en-US" dirty="0" smtClean="0"/>
              <a:t> (</a:t>
            </a:r>
            <a:r>
              <a:rPr lang="en-US" u="sng" dirty="0" smtClean="0">
                <a:hlinkClick r:id="rId2"/>
              </a:rPr>
              <a:t>http://www.lingalog.net</a:t>
            </a:r>
            <a:r>
              <a:rPr lang="en-US" dirty="0" smtClean="0"/>
              <a:t>) with a workspace </a:t>
            </a:r>
            <a:r>
              <a:rPr lang="fr-FR" dirty="0" smtClean="0"/>
              <a:t>(</a:t>
            </a:r>
            <a:r>
              <a:rPr lang="fr-FR" u="sng" dirty="0" smtClean="0">
                <a:hlinkClick r:id="rId3"/>
              </a:rPr>
              <a:t>http://www.lingalog.net/dokuwiki/projets:fren:uwiul2:accueil</a:t>
            </a:r>
            <a:r>
              <a:rPr lang="fr-FR" dirty="0" smtClean="0"/>
              <a:t>)</a:t>
            </a:r>
            <a:r>
              <a:rPr lang="en-US" dirty="0" smtClean="0"/>
              <a:t>, as well as a discussion forum reserved for participants in  the project.</a:t>
            </a:r>
          </a:p>
          <a:p>
            <a:pPr algn="just"/>
            <a:r>
              <a:rPr lang="en-US" dirty="0" smtClean="0"/>
              <a:t>Involved three Phases </a:t>
            </a:r>
          </a:p>
          <a:p>
            <a:pPr marL="868680" lvl="1" indent="-457200" algn="just">
              <a:buFont typeface="+mj-lt"/>
              <a:buAutoNum type="arabicPeriod"/>
            </a:pPr>
            <a:r>
              <a:rPr lang="en-US" dirty="0" smtClean="0"/>
              <a:t>Choice of socio-</a:t>
            </a:r>
            <a:r>
              <a:rPr lang="en-US" dirty="0" err="1" smtClean="0"/>
              <a:t>culturaly</a:t>
            </a:r>
            <a:r>
              <a:rPr lang="en-US" dirty="0" smtClean="0"/>
              <a:t> appropriate themes/subjects of mutual  interest to participants (encouraging debates/ discussions/conversation).</a:t>
            </a:r>
          </a:p>
          <a:p>
            <a:pPr lvl="1"/>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4</a:t>
            </a:fld>
            <a:endParaRPr lang="en-T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2071678"/>
          </a:xfrm>
        </p:spPr>
        <p:txBody>
          <a:bodyPr/>
          <a:lstStyle/>
          <a:p>
            <a:r>
              <a:rPr lang="en-US" dirty="0" smtClean="0"/>
              <a:t/>
            </a:r>
            <a:br>
              <a:rPr lang="en-US" dirty="0" smtClean="0"/>
            </a:br>
            <a:r>
              <a:rPr lang="en-US" sz="4400" dirty="0" smtClean="0"/>
              <a:t>French Telecollaboration </a:t>
            </a:r>
            <a:r>
              <a:rPr lang="en-US" sz="4400" i="1" dirty="0" err="1" smtClean="0"/>
              <a:t>contn’d</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a:buNone/>
            </a:pPr>
            <a:r>
              <a:rPr lang="en-US" b="1" dirty="0" smtClean="0"/>
              <a:t>Three phases:</a:t>
            </a:r>
          </a:p>
          <a:p>
            <a:pPr>
              <a:buNone/>
            </a:pPr>
            <a:r>
              <a:rPr lang="en-US" b="1" dirty="0" smtClean="0"/>
              <a:t>Phase One </a:t>
            </a:r>
            <a:r>
              <a:rPr lang="en-US" dirty="0" smtClean="0"/>
              <a:t>(Groundbreaking): 21</a:t>
            </a:r>
            <a:r>
              <a:rPr lang="en-US" baseline="30000" dirty="0" smtClean="0"/>
              <a:t>st</a:t>
            </a:r>
            <a:r>
              <a:rPr lang="en-US" dirty="0" smtClean="0"/>
              <a:t> February - 20</a:t>
            </a:r>
            <a:r>
              <a:rPr lang="en-US" baseline="30000" dirty="0" smtClean="0"/>
              <a:t>th</a:t>
            </a:r>
            <a:r>
              <a:rPr lang="en-US" dirty="0" smtClean="0"/>
              <a:t> March 2011</a:t>
            </a:r>
          </a:p>
          <a:p>
            <a:pPr>
              <a:buNone/>
            </a:pPr>
            <a:r>
              <a:rPr lang="en-US" b="1" dirty="0" smtClean="0"/>
              <a:t>Phase Two</a:t>
            </a:r>
            <a:r>
              <a:rPr lang="en-US" dirty="0" smtClean="0"/>
              <a:t>: Negotiation of partnerships ( two to four </a:t>
            </a:r>
            <a:r>
              <a:rPr lang="en-US" dirty="0" err="1" smtClean="0"/>
              <a:t>binational</a:t>
            </a:r>
            <a:r>
              <a:rPr lang="en-US" dirty="0" smtClean="0"/>
              <a:t> participants per group): March 21</a:t>
            </a:r>
            <a:r>
              <a:rPr lang="en-US" baseline="30000" dirty="0" smtClean="0"/>
              <a:t>st</a:t>
            </a:r>
            <a:r>
              <a:rPr lang="en-US" dirty="0" smtClean="0"/>
              <a:t> – March 27</a:t>
            </a:r>
            <a:r>
              <a:rPr lang="en-US" baseline="30000" dirty="0" smtClean="0"/>
              <a:t>th</a:t>
            </a:r>
            <a:r>
              <a:rPr lang="en-US" dirty="0" smtClean="0"/>
              <a:t> 2011</a:t>
            </a:r>
          </a:p>
          <a:p>
            <a:pPr>
              <a:buNone/>
            </a:pPr>
            <a:r>
              <a:rPr lang="en-US" b="1" dirty="0" smtClean="0"/>
              <a:t>Phase Three</a:t>
            </a:r>
            <a:r>
              <a:rPr lang="en-US" dirty="0" smtClean="0"/>
              <a:t>: Final (Crafting of Bilingual Synthesis of topics discussed/pictures shared etc.) 28</a:t>
            </a:r>
            <a:r>
              <a:rPr lang="en-US" baseline="30000" dirty="0" smtClean="0"/>
              <a:t>th</a:t>
            </a:r>
            <a:r>
              <a:rPr lang="en-US" dirty="0" smtClean="0"/>
              <a:t> March – 27</a:t>
            </a:r>
            <a:r>
              <a:rPr lang="en-US" baseline="30000" dirty="0" smtClean="0"/>
              <a:t>th</a:t>
            </a:r>
            <a:r>
              <a:rPr lang="en-US" dirty="0" smtClean="0"/>
              <a:t> April, 2011</a:t>
            </a:r>
          </a:p>
          <a:p>
            <a:r>
              <a:rPr lang="en-US" dirty="0" smtClean="0"/>
              <a:t>	</a:t>
            </a:r>
            <a:r>
              <a:rPr lang="en-US" b="1" dirty="0" smtClean="0"/>
              <a:t>Must be written up in the target language(language 	learned)</a:t>
            </a:r>
            <a:endParaRPr lang="en-US" dirty="0" smtClean="0"/>
          </a:p>
          <a:p>
            <a:pPr>
              <a:buNone/>
            </a:pPr>
            <a:r>
              <a:rPr lang="en-US" dirty="0" smtClean="0"/>
              <a:t>Assessment criteria: </a:t>
            </a:r>
          </a:p>
          <a:p>
            <a:pPr>
              <a:buNone/>
            </a:pPr>
            <a:r>
              <a:rPr lang="en-US" dirty="0" smtClean="0"/>
              <a:t>Non-credit seeking learners: Participation = exemption from final CLL writing test</a:t>
            </a:r>
          </a:p>
          <a:p>
            <a:pPr>
              <a:buNone/>
            </a:pPr>
            <a:r>
              <a:rPr lang="en-US" dirty="0" smtClean="0"/>
              <a:t>Credit seeking students-Optional participation no caveats.</a:t>
            </a:r>
          </a:p>
          <a:p>
            <a:pPr>
              <a:buNone/>
            </a:pPr>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5</a:t>
            </a:fld>
            <a:endParaRPr lang="en-T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French </a:t>
            </a:r>
            <a:r>
              <a:rPr lang="en-US" sz="4400" dirty="0" err="1" smtClean="0"/>
              <a:t>Telecollaboration</a:t>
            </a:r>
            <a:r>
              <a:rPr lang="en-US" sz="4400" dirty="0" smtClean="0"/>
              <a:t> project</a:t>
            </a:r>
            <a:endParaRPr lang="en-US" sz="4400" dirty="0"/>
          </a:p>
        </p:txBody>
      </p:sp>
      <p:sp>
        <p:nvSpPr>
          <p:cNvPr id="3" name="Content Placeholder 2"/>
          <p:cNvSpPr>
            <a:spLocks noGrp="1"/>
          </p:cNvSpPr>
          <p:nvPr>
            <p:ph idx="1"/>
          </p:nvPr>
        </p:nvSpPr>
        <p:spPr/>
        <p:txBody>
          <a:bodyPr/>
          <a:lstStyle/>
          <a:p>
            <a:pPr algn="just"/>
            <a:r>
              <a:rPr lang="en-US" b="1" dirty="0" smtClean="0"/>
              <a:t>Objectives: </a:t>
            </a:r>
            <a:r>
              <a:rPr lang="en-US" dirty="0" smtClean="0"/>
              <a:t>study the role of tandem learning in meeting the </a:t>
            </a:r>
            <a:r>
              <a:rPr lang="en-US" b="1" dirty="0" smtClean="0"/>
              <a:t>general</a:t>
            </a:r>
            <a:r>
              <a:rPr lang="en-US" dirty="0" smtClean="0"/>
              <a:t> language learning goals/objectives of students.</a:t>
            </a:r>
          </a:p>
          <a:p>
            <a:pPr algn="just"/>
            <a:r>
              <a:rPr lang="en-US" dirty="0" smtClean="0"/>
              <a:t>study the role of tandem learning in meeting</a:t>
            </a:r>
            <a:r>
              <a:rPr lang="en-US" b="1" dirty="0" smtClean="0"/>
              <a:t> specific </a:t>
            </a:r>
            <a:r>
              <a:rPr lang="en-US" dirty="0" smtClean="0"/>
              <a:t>in-class language learning goals/objectives of students.</a:t>
            </a:r>
          </a:p>
          <a:p>
            <a:pPr algn="just"/>
            <a:r>
              <a:rPr lang="en-US" b="1" dirty="0" smtClean="0"/>
              <a:t>Methodology </a:t>
            </a:r>
          </a:p>
          <a:p>
            <a:pPr algn="just"/>
            <a:r>
              <a:rPr lang="en-US" dirty="0" smtClean="0"/>
              <a:t>An action research was carried out between 74 French students in Trinidad and their English learning peers in France, who engaged in a 12 week Telecollaboration project using emails for initial contact and a blog for the main study. Data collection was through questionnaires and analysis followed a mixed method procedure combining quantitative and qualitative data.</a:t>
            </a:r>
          </a:p>
          <a:p>
            <a:pPr algn="just"/>
            <a:endParaRPr lang="en-US" dirty="0" smtClean="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6</a:t>
            </a:fld>
            <a:endParaRPr lang="en-TT"/>
          </a:p>
        </p:txBody>
      </p:sp>
    </p:spTree>
    <p:extLst>
      <p:ext uri="{BB962C8B-B14F-4D97-AF65-F5344CB8AC3E}">
        <p14:creationId xmlns="" xmlns:p14="http://schemas.microsoft.com/office/powerpoint/2010/main" val="142541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Research questions</a:t>
            </a:r>
            <a:endParaRPr lang="en-US" sz="4400" dirty="0"/>
          </a:p>
        </p:txBody>
      </p:sp>
      <p:sp>
        <p:nvSpPr>
          <p:cNvPr id="3" name="Content Placeholder 2"/>
          <p:cNvSpPr>
            <a:spLocks noGrp="1"/>
          </p:cNvSpPr>
          <p:nvPr>
            <p:ph idx="1"/>
          </p:nvPr>
        </p:nvSpPr>
        <p:spPr/>
        <p:txBody>
          <a:bodyPr/>
          <a:lstStyle/>
          <a:p>
            <a:pPr algn="just"/>
            <a:r>
              <a:rPr lang="en-TT" dirty="0" smtClean="0"/>
              <a:t>This study sought to answer three research questions:</a:t>
            </a:r>
          </a:p>
          <a:p>
            <a:pPr algn="just"/>
            <a:endParaRPr lang="en-US" dirty="0" smtClean="0"/>
          </a:p>
          <a:p>
            <a:pPr lvl="1" algn="just"/>
            <a:r>
              <a:rPr lang="en-TT" dirty="0" smtClean="0"/>
              <a:t>1. What was the impact of tandem learning on the attainment of the general language learning goals of students?</a:t>
            </a:r>
          </a:p>
          <a:p>
            <a:pPr lvl="1" algn="just"/>
            <a:endParaRPr lang="en-US" dirty="0" smtClean="0"/>
          </a:p>
          <a:p>
            <a:pPr lvl="1" algn="just"/>
            <a:r>
              <a:rPr lang="en-TT" dirty="0" smtClean="0"/>
              <a:t>2. How did tandem learning effectively complement in-class language learning experiences of students?</a:t>
            </a:r>
          </a:p>
          <a:p>
            <a:pPr lvl="1" algn="just"/>
            <a:endParaRPr lang="en-US" dirty="0" smtClean="0"/>
          </a:p>
          <a:p>
            <a:pPr lvl="1" algn="just"/>
            <a:r>
              <a:rPr lang="en-TT" dirty="0" smtClean="0"/>
              <a:t>3. At the end of the project did students feel they had met their overall language learning objectives?</a:t>
            </a:r>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7</a:t>
            </a:fld>
            <a:endParaRPr lang="en-T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Results (Why are you studying French?):</a:t>
            </a:r>
            <a:endParaRPr lang="en-US" sz="4000" dirty="0"/>
          </a:p>
        </p:txBody>
      </p:sp>
      <p:sp>
        <p:nvSpPr>
          <p:cNvPr id="3" name="Content Placeholder 2"/>
          <p:cNvSpPr>
            <a:spLocks noGrp="1"/>
          </p:cNvSpPr>
          <p:nvPr>
            <p:ph idx="1"/>
          </p:nvPr>
        </p:nvSpPr>
        <p:spPr/>
        <p:txBody>
          <a:bodyPr>
            <a:normAutofit/>
          </a:bodyPr>
          <a:lstStyle/>
          <a:p>
            <a:r>
              <a:rPr lang="en-US" b="1" dirty="0" smtClean="0"/>
              <a:t>Linguistic &amp; communicative competence </a:t>
            </a:r>
            <a:endParaRPr lang="en-US" dirty="0" smtClean="0"/>
          </a:p>
          <a:p>
            <a:r>
              <a:rPr lang="en-US" dirty="0" smtClean="0"/>
              <a:t>“develop a foreign language skills and gain more confidence in speaking the language”</a:t>
            </a:r>
          </a:p>
          <a:p>
            <a:r>
              <a:rPr lang="en-US" dirty="0" smtClean="0"/>
              <a:t>“Wish to become fluent. Need to be fluent in a few languages as I wish to work with the United Nations.”</a:t>
            </a:r>
          </a:p>
          <a:p>
            <a:r>
              <a:rPr lang="en-US" b="1" dirty="0" smtClean="0"/>
              <a:t>Attain intercultural/multicultural competence (global awareness)</a:t>
            </a:r>
            <a:endParaRPr lang="en-US" dirty="0" smtClean="0"/>
          </a:p>
          <a:p>
            <a:r>
              <a:rPr lang="en-US" dirty="0" smtClean="0"/>
              <a:t>“to improve my knowledge of the world and to appreciate another culture. It was also chosen as I would be travelling to France.”</a:t>
            </a:r>
          </a:p>
          <a:p>
            <a:endParaRPr lang="en-US" dirty="0" smtClean="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8</a:t>
            </a:fld>
            <a:endParaRPr lang="en-T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96974"/>
          </a:xfrm>
        </p:spPr>
        <p:txBody>
          <a:bodyPr/>
          <a:lstStyle/>
          <a:p>
            <a:r>
              <a:rPr lang="en-US" dirty="0" smtClean="0"/>
              <a:t/>
            </a:r>
            <a:br>
              <a:rPr lang="en-US" dirty="0" smtClean="0"/>
            </a:br>
            <a:r>
              <a:rPr lang="en-US" dirty="0" smtClean="0"/>
              <a:t/>
            </a:r>
            <a:br>
              <a:rPr lang="en-US" dirty="0" smtClean="0"/>
            </a:br>
            <a:r>
              <a:rPr lang="en-US" sz="3600" dirty="0" smtClean="0"/>
              <a:t>Results –(Why are you studying French?) </a:t>
            </a:r>
            <a:r>
              <a:rPr lang="en-US" sz="3600" i="1" dirty="0" err="1" smtClean="0"/>
              <a:t>contn’d</a:t>
            </a:r>
            <a:r>
              <a:rPr lang="en-US" sz="3600" i="1" dirty="0" smtClean="0"/>
              <a:t> </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 Learning a foreign language is always an asset in the job market as well as fun. I am also doing international Relations which is a requirement for the completion of my degree.”</a:t>
            </a:r>
          </a:p>
          <a:p>
            <a:r>
              <a:rPr lang="en-US" dirty="0" smtClean="0"/>
              <a:t>“I love to travel and would like to visit non English speaking countries; 2. Knowledge of a foreign language increases your value to any organization; 3. I wish to reach my full potential, knowing a foreign language is self-satisfaction - the sky is the limit.”</a:t>
            </a:r>
          </a:p>
          <a:p>
            <a:r>
              <a:rPr lang="en-US" dirty="0" smtClean="0"/>
              <a:t>“As a film major, opportunities in the Caribbean are limited, thus I would like to increase my marketability.” </a:t>
            </a:r>
          </a:p>
          <a:p>
            <a:r>
              <a:rPr lang="en-US" dirty="0" smtClean="0"/>
              <a:t>“I have a strong interest in language learning, international work and travel.”</a:t>
            </a:r>
          </a:p>
          <a:p>
            <a:endParaRPr lang="en-US" dirty="0" smtClean="0"/>
          </a:p>
          <a:p>
            <a:endParaRPr lang="en-US" dirty="0"/>
          </a:p>
        </p:txBody>
      </p:sp>
      <p:sp>
        <p:nvSpPr>
          <p:cNvPr id="4" name="Footer Placeholder 3"/>
          <p:cNvSpPr>
            <a:spLocks noGrp="1"/>
          </p:cNvSpPr>
          <p:nvPr>
            <p:ph type="ftr" sz="quarter" idx="11"/>
          </p:nvPr>
        </p:nvSpPr>
        <p:spPr/>
        <p:txBody>
          <a:bodyPr/>
          <a:lstStyle/>
          <a:p>
            <a:r>
              <a:rPr lang="nn-NO" smtClean="0"/>
              <a:t>Bukari, Landa &amp; Carter, November 18, 2011</a:t>
            </a:r>
            <a:endParaRPr lang="en-TT"/>
          </a:p>
        </p:txBody>
      </p:sp>
      <p:sp>
        <p:nvSpPr>
          <p:cNvPr id="5" name="Slide Number Placeholder 4"/>
          <p:cNvSpPr>
            <a:spLocks noGrp="1"/>
          </p:cNvSpPr>
          <p:nvPr>
            <p:ph type="sldNum" sz="quarter" idx="12"/>
          </p:nvPr>
        </p:nvSpPr>
        <p:spPr/>
        <p:txBody>
          <a:bodyPr/>
          <a:lstStyle/>
          <a:p>
            <a:fld id="{780C922E-B0D6-46E6-A345-11BF000C53EB}" type="slidenum">
              <a:rPr lang="en-TT" smtClean="0"/>
              <a:pPr/>
              <a:t>9</a:t>
            </a:fld>
            <a:endParaRPr lang="en-T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60C426F7CEC044B9D64D5FAE411AC0" ma:contentTypeVersion="2" ma:contentTypeDescription="Create a new document." ma:contentTypeScope="" ma:versionID="5ecdbb735a56c4d7f29415a1a4ab52d7">
  <xsd:schema xmlns:xsd="http://www.w3.org/2001/XMLSchema" xmlns:p="http://schemas.microsoft.com/office/2006/metadata/properties" xmlns:ns1="http://schemas.microsoft.com/sharepoint/v3" targetNamespace="http://schemas.microsoft.com/office/2006/metadata/properties" ma:root="true" ma:fieldsID="f9d873ed045ab22ad3054ad32f3cf82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C464701-7358-404D-9F28-ED8EB1E16D5D}"/>
</file>

<file path=customXml/itemProps2.xml><?xml version="1.0" encoding="utf-8"?>
<ds:datastoreItem xmlns:ds="http://schemas.openxmlformats.org/officeDocument/2006/customXml" ds:itemID="{BFB9236B-3485-4293-BC09-43A1F01BD90E}"/>
</file>

<file path=customXml/itemProps3.xml><?xml version="1.0" encoding="utf-8"?>
<ds:datastoreItem xmlns:ds="http://schemas.openxmlformats.org/officeDocument/2006/customXml" ds:itemID="{C4446AB8-64EE-481F-B022-0A41B451A62A}"/>
</file>

<file path=docProps/app.xml><?xml version="1.0" encoding="utf-8"?>
<Properties xmlns="http://schemas.openxmlformats.org/officeDocument/2006/extended-properties" xmlns:vt="http://schemas.openxmlformats.org/officeDocument/2006/docPropsVTypes">
  <Template>Adjacency</Template>
  <TotalTime>3123</TotalTime>
  <Words>2280</Words>
  <Application>Microsoft Office PowerPoint</Application>
  <PresentationFormat>On-screen Show (4:3)</PresentationFormat>
  <Paragraphs>226</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Technology-mediated Foreign Language Learning in one Caribbean Higher Education Context</vt:lpstr>
      <vt:lpstr>Contents</vt:lpstr>
      <vt:lpstr>Introduction</vt:lpstr>
      <vt:lpstr>Introduction contn’d</vt:lpstr>
      <vt:lpstr> French Telecollaboration contn’d </vt:lpstr>
      <vt:lpstr>French Telecollaboration project</vt:lpstr>
      <vt:lpstr>Research questions</vt:lpstr>
      <vt:lpstr>Results (Why are you studying French?):</vt:lpstr>
      <vt:lpstr>  Results –(Why are you studying French?) contn’d   </vt:lpstr>
      <vt:lpstr>Results –Project- specific goals</vt:lpstr>
      <vt:lpstr>Results –in-class goals contn’d</vt:lpstr>
      <vt:lpstr>Results –Learner goals </vt:lpstr>
      <vt:lpstr>Results-Meeting learner goals</vt:lpstr>
      <vt:lpstr>Results-meeting learner goals</vt:lpstr>
      <vt:lpstr>Spanish Telecollaboration</vt:lpstr>
      <vt:lpstr>Research questions</vt:lpstr>
      <vt:lpstr>Results: students’ perspectives:</vt:lpstr>
      <vt:lpstr>But not all the tandem partnerships were successful. Difficulties arose out of different learning styles, or differences in age, or interests: </vt:lpstr>
      <vt:lpstr>Telecollaboration = Confidence and motivation after the project?</vt:lpstr>
      <vt:lpstr>Telecollaboration = Confidence about communicating in Spanish?</vt:lpstr>
      <vt:lpstr>Telecollaboration = Access to sources of information other than the teacher?</vt:lpstr>
      <vt:lpstr>Slide 22</vt:lpstr>
      <vt:lpstr>Tell Me More </vt:lpstr>
      <vt:lpstr>Results: student’s perspectives</vt:lpstr>
      <vt:lpstr>    TMM was rated positively in all areas, except for its Caribbean-ness  </vt:lpstr>
      <vt:lpstr>Are you satisfied with Tell Me More?</vt:lpstr>
      <vt:lpstr>Would you recommend it  to a friend?</vt:lpstr>
      <vt:lpstr>Conclusions:</vt:lpstr>
      <vt:lpstr>General conclusions</vt:lpstr>
      <vt:lpstr>Bibliography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in a Language Learning Centre: Challenge and Opportunities</dc:title>
  <dc:creator>Beverly-Anne Carter</dc:creator>
  <cp:lastModifiedBy>jbukari</cp:lastModifiedBy>
  <cp:revision>144</cp:revision>
  <dcterms:created xsi:type="dcterms:W3CDTF">2011-11-16T12:33:20Z</dcterms:created>
  <dcterms:modified xsi:type="dcterms:W3CDTF">2011-11-18T09:38:54Z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0x0101002460C426F7CEC044B9D64D5FAE411AC0</vt:lpwstr>
  </property>
</Properties>
</file>