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Override5.xml" ContentType="application/vnd.openxmlformats-officedocument.themeOverride+xml"/>
  <Override PartName="/ppt/notesSlides/notesSlide38.xml" ContentType="application/vnd.openxmlformats-officedocument.presentationml.notesSlide+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customXml/itemProps2.xml" ContentType="application/vnd.openxmlformats-officedocument.customXmlPropertie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Override6.xml" ContentType="application/vnd.openxmlformats-officedocument.themeOverr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theme/themeOverride8.xml" ContentType="application/vnd.openxmlformats-officedocument.themeOverr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heme/themeOverride4.xml" ContentType="application/vnd.openxmlformats-officedocument.themeOverrid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 id="2147484134" r:id="rId3"/>
    <p:sldMasterId id="2147484149" r:id="rId4"/>
  </p:sldMasterIdLst>
  <p:notesMasterIdLst>
    <p:notesMasterId r:id="rId47"/>
  </p:notesMasterIdLst>
  <p:handoutMasterIdLst>
    <p:handoutMasterId r:id="rId48"/>
  </p:handoutMasterIdLst>
  <p:sldIdLst>
    <p:sldId id="327" r:id="rId5"/>
    <p:sldId id="296" r:id="rId6"/>
    <p:sldId id="309" r:id="rId7"/>
    <p:sldId id="310" r:id="rId8"/>
    <p:sldId id="292" r:id="rId9"/>
    <p:sldId id="279" r:id="rId10"/>
    <p:sldId id="307" r:id="rId11"/>
    <p:sldId id="271" r:id="rId12"/>
    <p:sldId id="286" r:id="rId13"/>
    <p:sldId id="275" r:id="rId14"/>
    <p:sldId id="277" r:id="rId15"/>
    <p:sldId id="287" r:id="rId16"/>
    <p:sldId id="313" r:id="rId17"/>
    <p:sldId id="328" r:id="rId18"/>
    <p:sldId id="329" r:id="rId19"/>
    <p:sldId id="330" r:id="rId20"/>
    <p:sldId id="276" r:id="rId21"/>
    <p:sldId id="336" r:id="rId22"/>
    <p:sldId id="314" r:id="rId23"/>
    <p:sldId id="315" r:id="rId24"/>
    <p:sldId id="322" r:id="rId25"/>
    <p:sldId id="323" r:id="rId26"/>
    <p:sldId id="324" r:id="rId27"/>
    <p:sldId id="337" r:id="rId28"/>
    <p:sldId id="345" r:id="rId29"/>
    <p:sldId id="338" r:id="rId30"/>
    <p:sldId id="339" r:id="rId31"/>
    <p:sldId id="340" r:id="rId32"/>
    <p:sldId id="341" r:id="rId33"/>
    <p:sldId id="342" r:id="rId34"/>
    <p:sldId id="343" r:id="rId35"/>
    <p:sldId id="344" r:id="rId36"/>
    <p:sldId id="335" r:id="rId37"/>
    <p:sldId id="334" r:id="rId38"/>
    <p:sldId id="304" r:id="rId39"/>
    <p:sldId id="305" r:id="rId40"/>
    <p:sldId id="333" r:id="rId41"/>
    <p:sldId id="326" r:id="rId42"/>
    <p:sldId id="332" r:id="rId43"/>
    <p:sldId id="331" r:id="rId44"/>
    <p:sldId id="312" r:id="rId45"/>
    <p:sldId id="289"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clrMru>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29" autoAdjust="0"/>
  </p:normalViewPr>
  <p:slideViewPr>
    <p:cSldViewPr>
      <p:cViewPr varScale="1">
        <p:scale>
          <a:sx n="67" d="100"/>
          <a:sy n="67" d="100"/>
        </p:scale>
        <p:origin x="-1476" y="-108"/>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195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ustomXml" Target="../customXml/item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ctr">
              <a:defRPr sz="1200" b="1">
                <a:latin typeface="Arial" pitchFamily="34" charset="0"/>
              </a:defRPr>
            </a:lvl1pPr>
          </a:lstStyle>
          <a:p>
            <a:pPr>
              <a:defRPr/>
            </a:pPr>
            <a:r>
              <a:rPr lang="en-US"/>
              <a:t>THE NATIONAL TRAINING AGENCY</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b="1">
                <a:latin typeface="Arial" pitchFamily="34" charset="0"/>
              </a:defRPr>
            </a:lvl1pPr>
          </a:lstStyle>
          <a:p>
            <a:pPr>
              <a:defRPr/>
            </a:pPr>
            <a:fld id="{7E49A17F-79D7-4266-BD90-4C8BC46C9477}" type="datetimeFigureOut">
              <a:rPr lang="en-US"/>
              <a:pPr>
                <a:defRPr/>
              </a:pPr>
              <a:t>11/21/2011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b="1">
                <a:latin typeface="Arial" pitchFamily="34" charset="0"/>
              </a:defRPr>
            </a:lvl1pPr>
          </a:lstStyle>
          <a:p>
            <a:pPr>
              <a:defRPr/>
            </a:pPr>
            <a:r>
              <a:rPr lang="en-US"/>
              <a:t>PLAR PRESENTATION</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23B33B91-C760-409E-BD4B-86E3D9F1AA63}"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7C83C47-5277-4257-9CF2-B8AB74DA86B5}" type="datetimeFigureOut">
              <a:rPr lang="en-US"/>
              <a:pPr>
                <a:defRPr/>
              </a:pPr>
              <a:t>11/21/2011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75636C5-144B-41E0-BB4C-DC4421A7184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4710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FCF1B6D-D1A5-4471-8A89-1A6F53FC9C1F}" type="datetime8">
              <a:rPr lang="en-US" smtClean="0"/>
              <a:pPr fontAlgn="base">
                <a:spcBef>
                  <a:spcPct val="0"/>
                </a:spcBef>
                <a:spcAft>
                  <a:spcPct val="0"/>
                </a:spcAft>
                <a:defRPr/>
              </a:pPr>
              <a:t>11/21/2011 9:59 AM</a:t>
            </a:fld>
            <a:endParaRPr lang="en-US" smtClean="0"/>
          </a:p>
        </p:txBody>
      </p:sp>
      <p:sp>
        <p:nvSpPr>
          <p:cNvPr id="47110" name="Footer Placeholder 5"/>
          <p:cNvSpPr>
            <a:spLocks noGrp="1"/>
          </p:cNvSpPr>
          <p:nvPr>
            <p:ph type="ftr" sz="quarter" idx="4"/>
          </p:nvPr>
        </p:nvSpPr>
        <p:spPr bwMode="auto">
          <a:xfrm>
            <a:off x="0" y="8685213"/>
            <a:ext cx="61722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z="500" smtClean="0"/>
          </a:p>
        </p:txBody>
      </p:sp>
      <p:sp>
        <p:nvSpPr>
          <p:cNvPr id="47111" name="Slide Number Placeholder 6"/>
          <p:cNvSpPr>
            <a:spLocks noGrp="1"/>
          </p:cNvSpPr>
          <p:nvPr>
            <p:ph type="sldNum" sz="quarter" idx="5"/>
          </p:nvPr>
        </p:nvSpPr>
        <p:spPr bwMode="auto">
          <a:xfrm>
            <a:off x="6172200" y="8685213"/>
            <a:ext cx="684213"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EDDB5F7C-33D5-464B-B24A-DF9A963C79BA}"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576388" y="304800"/>
            <a:ext cx="3627437" cy="2720975"/>
          </a:xfrm>
          <a:noFill/>
          <a:ln>
            <a:solidFill>
              <a:srgbClr val="000000"/>
            </a:solidFill>
            <a:miter lim="800000"/>
            <a:headEnd/>
            <a:tailEnd/>
          </a:ln>
        </p:spPr>
      </p:sp>
      <p:sp>
        <p:nvSpPr>
          <p:cNvPr id="75779" name="Rectangle 3"/>
          <p:cNvSpPr>
            <a:spLocks noGrp="1" noChangeArrowheads="1"/>
          </p:cNvSpPr>
          <p:nvPr>
            <p:ph type="body" idx="1"/>
          </p:nvPr>
        </p:nvSpPr>
        <p:spPr bwMode="auto">
          <a:xfrm>
            <a:off x="381000" y="3181350"/>
            <a:ext cx="5886450" cy="5281613"/>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1576388" y="304800"/>
            <a:ext cx="3627437" cy="2720975"/>
          </a:xfrm>
          <a:noFill/>
          <a:ln>
            <a:solidFill>
              <a:srgbClr val="000000"/>
            </a:solidFill>
            <a:miter lim="800000"/>
            <a:headEnd/>
            <a:tailEnd/>
          </a:ln>
        </p:spPr>
      </p:sp>
      <p:sp>
        <p:nvSpPr>
          <p:cNvPr id="76803" name="Rectangle 3"/>
          <p:cNvSpPr>
            <a:spLocks noGrp="1" noChangeArrowheads="1"/>
          </p:cNvSpPr>
          <p:nvPr>
            <p:ph type="body" idx="1"/>
          </p:nvPr>
        </p:nvSpPr>
        <p:spPr bwMode="auto">
          <a:xfrm>
            <a:off x="381000" y="3181350"/>
            <a:ext cx="5886450" cy="5281613"/>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5636C5-144B-41E0-BB4C-DC4421A71847}"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5.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4.xml"/><Relationship Id="rId1" Type="http://schemas.openxmlformats.org/officeDocument/2006/relationships/themeOverride" Target="../theme/themeOverride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2362200" y="811213"/>
            <a:ext cx="1708150" cy="1168400"/>
          </a:xfrm>
          <a:prstGeom prst="rect">
            <a:avLst/>
          </a:prstGeom>
          <a:noFill/>
          <a:ln w="9525" algn="in">
            <a:noFill/>
            <a:miter lim="800000"/>
            <a:headEnd/>
            <a:tailEnd/>
          </a:ln>
        </p:spPr>
      </p:pic>
      <p:sp>
        <p:nvSpPr>
          <p:cNvPr id="2" name="Title 1"/>
          <p:cNvSpPr>
            <a:spLocks noGrp="1"/>
          </p:cNvSpPr>
          <p:nvPr>
            <p:ph type="ctrTitle"/>
          </p:nvPr>
        </p:nvSpPr>
        <p:spPr>
          <a:xfrm>
            <a:off x="730250" y="2057905"/>
            <a:ext cx="7681913" cy="1523495"/>
          </a:xfrm>
        </p:spPr>
        <p:txBody>
          <a:bodyPr>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a:stretch>
            <a:fillRect/>
          </a:stretch>
        </p:blipFill>
        <p:spPr bwMode="auto">
          <a:xfrm>
            <a:off x="7086600" y="1143000"/>
            <a:ext cx="1555750" cy="1166813"/>
          </a:xfrm>
          <a:prstGeom prst="rect">
            <a:avLst/>
          </a:prstGeom>
          <a:noFill/>
          <a:ln w="9525" algn="in">
            <a:noFill/>
            <a:miter lim="800000"/>
            <a:headEnd/>
            <a:tailEnd/>
          </a:ln>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9"/>
          <p:cNvSpPr>
            <a:spLocks noGrp="1" noChangeArrowheads="1"/>
          </p:cNvSpPr>
          <p:nvPr>
            <p:ph type="dt" sz="half" idx="10"/>
          </p:nvPr>
        </p:nvSpPr>
        <p:spPr>
          <a:xfrm>
            <a:off x="301625" y="6242050"/>
            <a:ext cx="1782763" cy="474663"/>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Rectangle 60"/>
          <p:cNvSpPr>
            <a:spLocks noGrp="1" noChangeArrowheads="1"/>
          </p:cNvSpPr>
          <p:nvPr>
            <p:ph type="ftr" sz="quarter" idx="11"/>
          </p:nvPr>
        </p:nvSpPr>
        <p:spPr>
          <a:xfrm>
            <a:off x="2257425" y="6248400"/>
            <a:ext cx="3455988" cy="474663"/>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Rectangle 61"/>
          <p:cNvSpPr>
            <a:spLocks noGrp="1" noChangeArrowheads="1"/>
          </p:cNvSpPr>
          <p:nvPr>
            <p:ph type="sldNum" sz="quarter" idx="12"/>
          </p:nvPr>
        </p:nvSpPr>
        <p:spPr>
          <a:xfrm>
            <a:off x="5867400" y="6248400"/>
            <a:ext cx="1755775" cy="474663"/>
          </a:xfrm>
          <a:prstGeom prst="rect">
            <a:avLst/>
          </a:prstGeom>
        </p:spPr>
        <p:txBody>
          <a:bodyPr/>
          <a:lstStyle>
            <a:lvl1pPr fontAlgn="auto">
              <a:spcBef>
                <a:spcPts val="0"/>
              </a:spcBef>
              <a:spcAft>
                <a:spcPts val="0"/>
              </a:spcAft>
              <a:defRPr>
                <a:latin typeface="+mn-lt"/>
              </a:defRPr>
            </a:lvl1pPr>
          </a:lstStyle>
          <a:p>
            <a:pPr>
              <a:defRPr/>
            </a:pPr>
            <a:fld id="{44B60318-C0E4-41F4-A83B-53CBD08EFC89}" type="slidenum">
              <a:rPr lang="en-US"/>
              <a:pPr>
                <a:defRPr/>
              </a:pPr>
              <a:t>‹#›</a:t>
            </a:fld>
            <a:endParaRPr lang="en-US"/>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Demo, Video etc. &quot;special&quot; slides">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a:stretch>
            <a:fillRect/>
          </a:stretch>
        </p:blipFill>
        <p:spPr bwMode="auto">
          <a:xfrm>
            <a:off x="7893050" y="838200"/>
            <a:ext cx="1250950" cy="938213"/>
          </a:xfrm>
          <a:prstGeom prst="rect">
            <a:avLst/>
          </a:prstGeom>
          <a:noFill/>
          <a:ln w="9525" algn="in">
            <a:noFill/>
            <a:miter lim="800000"/>
            <a:headEnd/>
            <a:tailEnd/>
          </a:ln>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atin typeface="Calibri" pitchFamily="34" charset="0"/>
                <a:cs typeface="Calibri" pitchFamily="34" charset="0"/>
              </a:defRPr>
            </a:lvl1pPr>
            <a:lvl2pPr>
              <a:lnSpc>
                <a:spcPct val="90000"/>
              </a:lnSpc>
              <a:defRPr>
                <a:latin typeface="Calibri" pitchFamily="34" charset="0"/>
                <a:cs typeface="Calibri" pitchFamily="34" charset="0"/>
              </a:defRPr>
            </a:lvl2pPr>
            <a:lvl3pPr>
              <a:lnSpc>
                <a:spcPct val="90000"/>
              </a:lnSpc>
              <a:defRPr>
                <a:latin typeface="Calibri" pitchFamily="34" charset="0"/>
                <a:cs typeface="Calibri" pitchFamily="34" charset="0"/>
              </a:defRPr>
            </a:lvl3pPr>
            <a:lvl4pPr>
              <a:lnSpc>
                <a:spcPct val="90000"/>
              </a:lnSpc>
              <a:defRPr>
                <a:latin typeface="Calibri" pitchFamily="34" charset="0"/>
                <a:cs typeface="Calibri" pitchFamily="34" charset="0"/>
              </a:defRPr>
            </a:lvl4pPr>
            <a:lvl5pPr>
              <a:lnSpc>
                <a:spcPct val="90000"/>
              </a:lnSpc>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B14A933-CF42-4EA5-85D1-7598B9953E81}" type="datetimeFigureOut">
              <a:rPr lang="fr-FR"/>
              <a:pPr>
                <a:defRPr/>
              </a:pPr>
              <a:t>21/11/2011</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100C7DA-BEE8-45DC-B67F-472730EAF507}" type="slidenum">
              <a:rPr lang="fr-FR"/>
              <a:pPr>
                <a:defRPr/>
              </a:pPr>
              <a:t>‹#›</a:t>
            </a:fld>
            <a:endParaRPr lang="fr-FR"/>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108269"/>
          </a:xfrm>
        </p:spPr>
        <p:txBody>
          <a:bodyPr/>
          <a:lstStyle>
            <a:lvl1pPr>
              <a:lnSpc>
                <a:spcPct val="90000"/>
              </a:lnSpc>
              <a:defRPr>
                <a:latin typeface="Calibri" pitchFamily="34" charset="0"/>
                <a:cs typeface="Calibri" pitchFamily="34" charset="0"/>
              </a:defRPr>
            </a:lvl1pPr>
            <a:lvl2pPr>
              <a:lnSpc>
                <a:spcPct val="90000"/>
              </a:lnSpc>
              <a:defRPr>
                <a:latin typeface="Calibri" pitchFamily="34" charset="0"/>
                <a:cs typeface="Calibri" pitchFamily="34" charset="0"/>
              </a:defRPr>
            </a:lvl2pPr>
            <a:lvl3pPr>
              <a:lnSpc>
                <a:spcPct val="90000"/>
              </a:lnSpc>
              <a:defRPr>
                <a:latin typeface="Calibri" pitchFamily="34" charset="0"/>
                <a:cs typeface="Calibri" pitchFamily="34" charset="0"/>
              </a:defRPr>
            </a:lvl3pPr>
            <a:lvl4pPr>
              <a:lnSpc>
                <a:spcPct val="90000"/>
              </a:lnSpc>
              <a:defRPr>
                <a:latin typeface="Calibri" pitchFamily="34" charset="0"/>
                <a:cs typeface="Calibri" pitchFamily="34" charset="0"/>
              </a:defRPr>
            </a:lvl4pPr>
            <a:lvl5pPr>
              <a:lnSpc>
                <a:spcPct val="90000"/>
              </a:lnSpc>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C530E2A-907A-4091-8874-A22268F223D1}" type="datetimeFigureOut">
              <a:rPr lang="fr-FR"/>
              <a:pPr>
                <a:defRPr/>
              </a:pPr>
              <a:t>21/11/2011</a:t>
            </a:fld>
            <a:endParaRPr lang="fr-FR"/>
          </a:p>
        </p:txBody>
      </p:sp>
      <p:sp>
        <p:nvSpPr>
          <p:cNvPr id="4"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5"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E1FA041-D762-495A-8D5E-C5D599B42610}" type="slidenum">
              <a:rPr lang="fr-FR"/>
              <a:pPr>
                <a:defRPr/>
              </a:pPr>
              <a:t>‹#›</a:t>
            </a:fld>
            <a:endParaRPr lang="fr-F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a:stretch>
            <a:fillRect/>
          </a:stretch>
        </p:blipFill>
        <p:spPr bwMode="auto">
          <a:xfrm>
            <a:off x="7893050" y="838200"/>
            <a:ext cx="1250950" cy="938213"/>
          </a:xfrm>
          <a:prstGeom prst="rect">
            <a:avLst/>
          </a:prstGeom>
          <a:noFill/>
          <a:ln w="9525" algn="in">
            <a:noFill/>
            <a:miter lim="800000"/>
            <a:headEnd/>
            <a:tailEnd/>
          </a:ln>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18"/>
            <p:cNvSpPr>
              <a:spLocks/>
            </p:cNvSpPr>
            <p:nvPr/>
          </p:nvSpPr>
          <p:spPr bwMode="auto">
            <a:xfrm>
              <a:off x="35443" y="5135526"/>
              <a:ext cx="9108557" cy="838200"/>
            </a:xfrm>
            <a:custGeom>
              <a:avLst/>
              <a:gdLst>
                <a:gd name="T0" fmla="*/ 0 w 5760"/>
                <a:gd name="T1" fmla="*/ 0 h 528"/>
                <a:gd name="T2" fmla="*/ 9108557 w 5760"/>
                <a:gd name="T3" fmla="*/ 0 h 528"/>
                <a:gd name="T4" fmla="*/ 9108557 w 5760"/>
                <a:gd name="T5" fmla="*/ 838200 h 528"/>
                <a:gd name="T6" fmla="*/ 75905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TT"/>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
          <p:cNvPicPr>
            <a:picLocks noChangeAspect="1" noChangeArrowheads="1"/>
          </p:cNvPicPr>
          <p:nvPr userDrawn="1"/>
        </p:nvPicPr>
        <p:blipFill>
          <a:blip r:embed="rId3" cstate="print"/>
          <a:srcRect/>
          <a:stretch>
            <a:fillRect/>
          </a:stretch>
        </p:blipFill>
        <p:spPr bwMode="auto">
          <a:xfrm>
            <a:off x="2362200" y="811213"/>
            <a:ext cx="1708150" cy="1168400"/>
          </a:xfrm>
          <a:prstGeom prst="rect">
            <a:avLst/>
          </a:prstGeom>
          <a:noFill/>
          <a:ln w="9525" algn="in">
            <a:noFill/>
            <a:miter lim="800000"/>
            <a:headEnd/>
            <a:tailEnd/>
          </a:ln>
        </p:spPr>
      </p:pic>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
        <p:nvSpPr>
          <p:cNvPr id="12" name="Date Placeholder 29"/>
          <p:cNvSpPr>
            <a:spLocks noGrp="1"/>
          </p:cNvSpPr>
          <p:nvPr>
            <p:ph type="dt" sz="half" idx="10"/>
          </p:nvPr>
        </p:nvSpPr>
        <p:spPr/>
        <p:txBody>
          <a:bodyPr/>
          <a:lstStyle>
            <a:lvl1pPr>
              <a:defRPr>
                <a:solidFill>
                  <a:srgbClr val="FFFFFF"/>
                </a:solidFill>
              </a:defRPr>
            </a:lvl1pPr>
            <a:extLst/>
          </a:lstStyle>
          <a:p>
            <a:pPr>
              <a:defRPr/>
            </a:pPr>
            <a:fld id="{DF953529-DD8D-4AC0-8213-C3AACFD0D83A}" type="datetimeFigureOut">
              <a:rPr lang="en-US"/>
              <a:pPr>
                <a:defRPr/>
              </a:pPr>
              <a:t>11/21/2011</a:t>
            </a:fld>
            <a:endParaRPr lang="en-US" dirty="0"/>
          </a:p>
        </p:txBody>
      </p:sp>
      <p:sp>
        <p:nvSpPr>
          <p:cNvPr id="13"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4" name="Slide Number Placeholder 26"/>
          <p:cNvSpPr>
            <a:spLocks noGrp="1"/>
          </p:cNvSpPr>
          <p:nvPr>
            <p:ph type="sldNum" sz="quarter" idx="12"/>
          </p:nvPr>
        </p:nvSpPr>
        <p:spPr/>
        <p:txBody>
          <a:bodyPr/>
          <a:lstStyle>
            <a:lvl1pPr>
              <a:defRPr>
                <a:solidFill>
                  <a:srgbClr val="FFFFFF"/>
                </a:solidFill>
              </a:defRPr>
            </a:lvl1pPr>
            <a:extLst/>
          </a:lstStyle>
          <a:p>
            <a:pPr>
              <a:defRPr/>
            </a:pPr>
            <a:fld id="{CBD41907-BA44-4CBC-9775-29D785E922B7}" type="slidenum">
              <a:rPr lang="en-US"/>
              <a:pPr>
                <a:defRPr/>
              </a:pPr>
              <a:t>‹#›</a:t>
            </a:fld>
            <a:endParaRPr lang="en-US" dirty="0"/>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17C23B73-AB44-4014-9082-98019E827327}" type="datetimeFigureOut">
              <a:rPr lang="en-US"/>
              <a:pPr>
                <a:defRPr/>
              </a:pPr>
              <a:t>11/21/2011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D3AAFA7-7201-452D-81C0-E34B10336839}" type="slidenum">
              <a:rPr lang="en-US"/>
              <a:pPr>
                <a:defRPr/>
              </a:pPr>
              <a:t>‹#›</a:t>
            </a:fld>
            <a:endParaRPr lang="en-US"/>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A380793B-4BDC-4B33-8B66-3332A77D6A14}" type="datetimeFigureOut">
              <a:rPr lang="en-US"/>
              <a:pPr>
                <a:defRPr/>
              </a:pPr>
              <a:t>11/21/2011</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C180665E-5879-4382-86B7-B1F3B9F175A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lvl1pPr>
              <a:defRPr/>
            </a:lvl1pPr>
            <a:extLst/>
          </a:lstStyle>
          <a:p>
            <a:pPr>
              <a:defRPr/>
            </a:pPr>
            <a:fld id="{D5923660-93C8-43CA-B2CF-295BD162051B}" type="datetimeFigureOut">
              <a:rPr lang="en-US"/>
              <a:pPr>
                <a:defRPr/>
              </a:pPr>
              <a:t>11/21/2011</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F9B8012C-0F09-4BAE-9288-3AA1B4CC22F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0DFD31B2-F387-45A3-9743-429289F4B897}" type="datetimeFigureOut">
              <a:rPr lang="en-US"/>
              <a:pPr>
                <a:defRPr/>
              </a:pPr>
              <a:t>11/21/2011</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8E499CF7-331C-47DB-8BA1-98DEE0D619E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2C4ECEA7-946B-439A-8F24-3AEE3DC4DEDE}" type="datetimeFigureOut">
              <a:rPr lang="en-US"/>
              <a:pPr>
                <a:defRPr/>
              </a:pPr>
              <a:t>11/21/2011</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5A995231-CED8-43C3-B30F-82CDEA22577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0728751-240B-463C-934B-834EC3685458}" type="datetimeFigureOut">
              <a:rPr lang="en-US"/>
              <a:pPr>
                <a:defRPr/>
              </a:pPr>
              <a:t>11/21/2011</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3790AD3B-1345-494A-BFC0-6B1616474BA6}" type="slidenum">
              <a:rPr lang="en-US"/>
              <a:pPr>
                <a:defRPr/>
              </a:pPr>
              <a:t>‹#›</a:t>
            </a:fld>
            <a:endParaRPr lang="en-US"/>
          </a:p>
        </p:txBody>
      </p:sp>
    </p:spTree>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extLst/>
          </a:lstStyle>
          <a:p>
            <a:pPr>
              <a:defRPr/>
            </a:pPr>
            <a:fld id="{C97E8931-5028-496E-A531-1EBE6C2D4CE9}" type="datetimeFigureOut">
              <a:rPr lang="en-US"/>
              <a:pPr>
                <a:defRPr/>
              </a:pPr>
              <a:t>11/21/2011</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F3FF1F7D-DF2D-4759-90A5-C75198D3082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TT"/>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5A2DEE1E-78B6-45C3-A6E1-99DEABA31BC1}" type="datetimeFigureOut">
              <a:rPr lang="en-US"/>
              <a:pPr>
                <a:defRPr/>
              </a:pPr>
              <a:t>11/21/2011</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4167F3A-2461-42BE-B610-70FABC99F5F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4724400" y="3200400"/>
            <a:ext cx="1555750" cy="1166813"/>
          </a:xfrm>
          <a:prstGeom prst="rect">
            <a:avLst/>
          </a:prstGeom>
          <a:noFill/>
          <a:ln w="9525" algn="in">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62BCAB36-1FB5-426E-BE9B-94CCA5B1DDC9}" type="datetimeFigureOut">
              <a:rPr lang="en-US"/>
              <a:pPr>
                <a:defRPr/>
              </a:pPr>
              <a:t>11/21/2011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93D4B33-6905-4A08-84C0-A1F898738229}"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43D6753A-7A18-4AFF-8DB5-7B4D7B11E8DC}" type="datetimeFigureOut">
              <a:rPr lang="en-US"/>
              <a:pPr>
                <a:defRPr/>
              </a:pPr>
              <a:t>11/21/2011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D86FF60-1E29-487C-B208-54D0326C3BA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4724400" y="3200400"/>
            <a:ext cx="1555750" cy="1166813"/>
          </a:xfrm>
          <a:prstGeom prst="rect">
            <a:avLst/>
          </a:prstGeom>
          <a:noFill/>
          <a:ln w="9525" algn="in">
            <a:noFill/>
            <a:miter lim="800000"/>
            <a:headEnd/>
            <a:tailEnd/>
          </a:ln>
        </p:spPr>
      </p:pic>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Calibri" pitchFamily="34" charset="0"/>
                <a:cs typeface="Calibri" pitchFamily="34" charset="0"/>
              </a:defRPr>
            </a:lvl1pPr>
            <a:lvl2pPr>
              <a:lnSpc>
                <a:spcPct val="90000"/>
              </a:lnSpc>
              <a:defRPr>
                <a:latin typeface="Calibri" pitchFamily="34" charset="0"/>
                <a:cs typeface="Calibri" pitchFamily="34" charset="0"/>
              </a:defRPr>
            </a:lvl2pPr>
            <a:lvl3pPr>
              <a:lnSpc>
                <a:spcPct val="90000"/>
              </a:lnSpc>
              <a:defRPr>
                <a:latin typeface="Calibri" pitchFamily="34" charset="0"/>
                <a:cs typeface="Calibri" pitchFamily="34" charset="0"/>
              </a:defRPr>
            </a:lvl3pPr>
            <a:lvl4pPr>
              <a:lnSpc>
                <a:spcPct val="90000"/>
              </a:lnSpc>
              <a:defRPr>
                <a:latin typeface="Calibri" pitchFamily="34" charset="0"/>
                <a:cs typeface="Calibri" pitchFamily="34" charset="0"/>
              </a:defRPr>
            </a:lvl4pPr>
            <a:lvl5pPr>
              <a:lnSpc>
                <a:spcPct val="90000"/>
              </a:lnSpc>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032250" y="1598613"/>
            <a:ext cx="36179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9"/>
          <p:cNvSpPr>
            <a:spLocks noGrp="1" noChangeArrowheads="1"/>
          </p:cNvSpPr>
          <p:nvPr>
            <p:ph type="dt" sz="half" idx="10"/>
          </p:nvPr>
        </p:nvSpPr>
        <p:spPr>
          <a:xfrm>
            <a:off x="301625" y="6242050"/>
            <a:ext cx="1782763" cy="474663"/>
          </a:xfrm>
        </p:spPr>
        <p:txBody>
          <a:bodyPr/>
          <a:lstStyle>
            <a:lvl1pPr fontAlgn="auto">
              <a:spcBef>
                <a:spcPts val="0"/>
              </a:spcBef>
              <a:spcAft>
                <a:spcPts val="0"/>
              </a:spcAft>
              <a:defRPr>
                <a:latin typeface="+mn-lt"/>
              </a:defRPr>
            </a:lvl1pPr>
          </a:lstStyle>
          <a:p>
            <a:pPr>
              <a:defRPr/>
            </a:pPr>
            <a:endParaRPr lang="en-US"/>
          </a:p>
        </p:txBody>
      </p:sp>
      <p:sp>
        <p:nvSpPr>
          <p:cNvPr id="6" name="Rectangle 60"/>
          <p:cNvSpPr>
            <a:spLocks noGrp="1" noChangeArrowheads="1"/>
          </p:cNvSpPr>
          <p:nvPr>
            <p:ph type="ftr" sz="quarter" idx="11"/>
          </p:nvPr>
        </p:nvSpPr>
        <p:spPr>
          <a:xfrm>
            <a:off x="2257425" y="6248400"/>
            <a:ext cx="3455988" cy="474663"/>
          </a:xfrm>
        </p:spPr>
        <p:txBody>
          <a:bodyPr/>
          <a:lstStyle>
            <a:lvl1pPr fontAlgn="auto">
              <a:spcBef>
                <a:spcPts val="0"/>
              </a:spcBef>
              <a:spcAft>
                <a:spcPts val="0"/>
              </a:spcAft>
              <a:defRPr>
                <a:latin typeface="+mn-lt"/>
              </a:defRPr>
            </a:lvl1pPr>
          </a:lstStyle>
          <a:p>
            <a:pPr>
              <a:defRPr/>
            </a:pPr>
            <a:endParaRPr lang="en-US"/>
          </a:p>
        </p:txBody>
      </p:sp>
      <p:sp>
        <p:nvSpPr>
          <p:cNvPr id="7" name="Rectangle 61"/>
          <p:cNvSpPr>
            <a:spLocks noGrp="1" noChangeArrowheads="1"/>
          </p:cNvSpPr>
          <p:nvPr>
            <p:ph type="sldNum" sz="quarter" idx="12"/>
          </p:nvPr>
        </p:nvSpPr>
        <p:spPr>
          <a:xfrm>
            <a:off x="5867400" y="6248400"/>
            <a:ext cx="1755775" cy="474663"/>
          </a:xfrm>
        </p:spPr>
        <p:txBody>
          <a:bodyPr/>
          <a:lstStyle>
            <a:lvl1pPr fontAlgn="auto">
              <a:spcBef>
                <a:spcPts val="0"/>
              </a:spcBef>
              <a:spcAft>
                <a:spcPts val="0"/>
              </a:spcAft>
              <a:defRPr>
                <a:latin typeface="+mn-lt"/>
              </a:defRPr>
            </a:lvl1pPr>
          </a:lstStyle>
          <a:p>
            <a:pPr>
              <a:defRPr/>
            </a:pPr>
            <a:fld id="{2C54E834-21C8-40C3-8743-1FC371CFF6D0}" type="slidenum">
              <a:rPr lang="en-US"/>
              <a:pPr>
                <a:defRPr/>
              </a:pPr>
              <a:t>‹#›</a:t>
            </a:fld>
            <a:endParaRPr lang="en-US"/>
          </a:p>
        </p:txBody>
      </p:sp>
    </p:spTree>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a:stretch>
            <a:fillRect/>
          </a:stretch>
        </p:blipFill>
        <p:spPr bwMode="auto">
          <a:xfrm>
            <a:off x="7893050" y="838200"/>
            <a:ext cx="1250950" cy="938213"/>
          </a:xfrm>
          <a:prstGeom prst="rect">
            <a:avLst/>
          </a:prstGeom>
          <a:noFill/>
          <a:ln w="9525" algn="in">
            <a:noFill/>
            <a:miter lim="800000"/>
            <a:headEnd/>
            <a:tailEnd/>
          </a:ln>
        </p:spPr>
      </p:pic>
      <p:sp>
        <p:nvSpPr>
          <p:cNvPr id="2" name="Title 1"/>
          <p:cNvSpPr>
            <a:spLocks noGrp="1"/>
          </p:cNvSpPr>
          <p:nvPr>
            <p:ph type="ctrTitle"/>
          </p:nvPr>
        </p:nvSpPr>
        <p:spPr>
          <a:xfrm>
            <a:off x="1369219" y="649805"/>
            <a:ext cx="7043208" cy="1523494"/>
          </a:xfrm>
        </p:spPr>
        <p:txBody>
          <a:bodyPr anchorCtr="0">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a:solidFill>
                  <a:prstClr val="black"/>
                </a:solidFill>
                <a:latin typeface="Verdana" pitchFamily="32"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TT"/>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
        <p:nvSpPr>
          <p:cNvPr id="11" name="Date Placeholder 29"/>
          <p:cNvSpPr>
            <a:spLocks noGrp="1"/>
          </p:cNvSpPr>
          <p:nvPr>
            <p:ph type="dt" sz="half" idx="10"/>
          </p:nvPr>
        </p:nvSpPr>
        <p:spPr/>
        <p:txBody>
          <a:bodyPr/>
          <a:lstStyle>
            <a:lvl1pPr fontAlgn="auto">
              <a:spcBef>
                <a:spcPts val="0"/>
              </a:spcBef>
              <a:spcAft>
                <a:spcPts val="0"/>
              </a:spcAft>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fontAlgn="auto">
              <a:spcBef>
                <a:spcPts val="0"/>
              </a:spcBef>
              <a:spcAft>
                <a:spcPts val="0"/>
              </a:spcAft>
              <a:defRPr>
                <a:solidFill>
                  <a:srgbClr val="D16349">
                    <a:tint val="20000"/>
                  </a:srgb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fontAlgn="auto">
              <a:spcBef>
                <a:spcPts val="0"/>
              </a:spcBef>
              <a:spcAft>
                <a:spcPts val="0"/>
              </a:spcAft>
              <a:defRPr>
                <a:solidFill>
                  <a:srgbClr val="FFFFFF"/>
                </a:solidFill>
              </a:defRPr>
            </a:lvl1pPr>
            <a:extLst/>
          </a:lstStyle>
          <a:p>
            <a:pPr>
              <a:defRPr/>
            </a:pPr>
            <a:fld id="{BA21BAC0-818B-4609-BB35-E59F74306037}" type="slidenum">
              <a:rPr lang="en-US"/>
              <a:pPr>
                <a:defRPr/>
              </a:pPr>
              <a:t>‹#›</a:t>
            </a:fld>
            <a:endParaRPr lang="en-US"/>
          </a:p>
        </p:txBody>
      </p:sp>
    </p:spTree>
  </p:cSld>
  <p:clrMapOvr>
    <a:masterClrMapping/>
  </p:clrMapOvr>
  <p:transition>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3"/>
          <p:cNvPicPr>
            <a:picLocks noChangeAspect="1" noChangeArrowheads="1"/>
          </p:cNvPicPr>
          <p:nvPr userDrawn="1"/>
        </p:nvPicPr>
        <p:blipFill>
          <a:blip r:embed="rId2" cstate="print">
            <a:lum bright="70000" contrast="-70000"/>
          </a:blip>
          <a:srcRect/>
          <a:stretch>
            <a:fillRect/>
          </a:stretch>
        </p:blipFill>
        <p:spPr bwMode="auto">
          <a:xfrm>
            <a:off x="214313" y="214313"/>
            <a:ext cx="901700" cy="661987"/>
          </a:xfrm>
          <a:prstGeom prst="rect">
            <a:avLst/>
          </a:prstGeom>
          <a:noFill/>
          <a:ln w="9525">
            <a:noFill/>
            <a:miter lim="800000"/>
            <a:headEnd/>
            <a:tailEnd/>
          </a:ln>
        </p:spPr>
      </p:pic>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dirty="0" smtClean="0"/>
              <a:t>Click to edit Master title style</a:t>
            </a:r>
            <a:endParaRPr lang="en-US" dirty="0"/>
          </a:p>
        </p:txBody>
      </p:sp>
      <p:sp>
        <p:nvSpPr>
          <p:cNvPr id="5" name="Date Placeholder 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21"/>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17"/>
          <p:cNvSpPr>
            <a:spLocks noGrp="1"/>
          </p:cNvSpPr>
          <p:nvPr>
            <p:ph type="sldNum" sz="quarter" idx="12"/>
          </p:nvPr>
        </p:nvSpPr>
        <p:spPr/>
        <p:txBody>
          <a:bodyPr/>
          <a:lstStyle>
            <a:lvl1pPr fontAlgn="auto">
              <a:spcBef>
                <a:spcPts val="0"/>
              </a:spcBef>
              <a:spcAft>
                <a:spcPts val="0"/>
              </a:spcAft>
              <a:defRPr/>
            </a:lvl1pPr>
          </a:lstStyle>
          <a:p>
            <a:pPr>
              <a:defRPr/>
            </a:pPr>
            <a:fld id="{6889937C-7252-4A99-9CD5-03CC71C7BDAA}" type="slidenum">
              <a:rPr lang="en-US"/>
              <a:pPr>
                <a:defRPr/>
              </a:pPr>
              <a:t>‹#›</a:t>
            </a:fld>
            <a:endParaRPr lang="en-US"/>
          </a:p>
        </p:txBody>
      </p:sp>
    </p:spTree>
  </p:cSld>
  <p:clrMapOvr>
    <a:masterClrMapping/>
  </p:clrMapOvr>
  <p:transition>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fontAlgn="auto">
              <a:spcBef>
                <a:spcPts val="0"/>
              </a:spcBef>
              <a:spcAft>
                <a:spcPts val="0"/>
              </a:spcAft>
              <a:defRPr>
                <a:solidFill>
                  <a:prstClr val="white"/>
                </a:solidFill>
              </a:defRPr>
            </a:lvl1pPr>
            <a:extLst/>
          </a:lstStyle>
          <a:p>
            <a:pPr>
              <a:defRPr/>
            </a:pPr>
            <a:endParaRPr lang="en-US"/>
          </a:p>
        </p:txBody>
      </p:sp>
      <p:sp>
        <p:nvSpPr>
          <p:cNvPr id="7" name="Footer Placeholder 4"/>
          <p:cNvSpPr>
            <a:spLocks noGrp="1"/>
          </p:cNvSpPr>
          <p:nvPr>
            <p:ph type="ftr" sz="quarter" idx="11"/>
          </p:nvPr>
        </p:nvSpPr>
        <p:spPr/>
        <p:txBody>
          <a:bodyPr/>
          <a:lstStyle>
            <a:lvl1pPr fontAlgn="auto">
              <a:spcBef>
                <a:spcPts val="0"/>
              </a:spcBef>
              <a:spcAft>
                <a:spcPts val="0"/>
              </a:spcAft>
              <a:defRPr>
                <a:solidFill>
                  <a:prstClr val="white"/>
                </a:solidFill>
              </a:defRPr>
            </a:lvl1pPr>
            <a:extLst/>
          </a:lstStyle>
          <a:p>
            <a:pPr>
              <a:defRPr/>
            </a:pPr>
            <a:endParaRPr lang="en-US"/>
          </a:p>
        </p:txBody>
      </p:sp>
      <p:sp>
        <p:nvSpPr>
          <p:cNvPr id="8" name="Slide Number Placeholder 5"/>
          <p:cNvSpPr>
            <a:spLocks noGrp="1"/>
          </p:cNvSpPr>
          <p:nvPr>
            <p:ph type="sldNum" sz="quarter" idx="12"/>
          </p:nvPr>
        </p:nvSpPr>
        <p:spPr/>
        <p:txBody>
          <a:bodyPr/>
          <a:lstStyle>
            <a:lvl1pPr fontAlgn="auto">
              <a:spcBef>
                <a:spcPts val="0"/>
              </a:spcBef>
              <a:spcAft>
                <a:spcPts val="0"/>
              </a:spcAft>
              <a:defRPr>
                <a:solidFill>
                  <a:prstClr val="white"/>
                </a:solidFill>
              </a:defRPr>
            </a:lvl1pPr>
            <a:extLst/>
          </a:lstStyle>
          <a:p>
            <a:pPr>
              <a:defRPr/>
            </a:pPr>
            <a:fld id="{CE85CA45-F3D5-4454-A32A-5BAB958E66A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lvl1pPr fontAlgn="auto">
              <a:spcBef>
                <a:spcPts val="0"/>
              </a:spcBef>
              <a:spcAft>
                <a:spcPts val="0"/>
              </a:spcAft>
              <a:defRPr>
                <a:solidFill>
                  <a:prstClr val="white"/>
                </a:solidFill>
              </a:defRPr>
            </a:lvl1pPr>
            <a:extLst/>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solidFill>
                  <a:prstClr val="white"/>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solidFill>
                  <a:prstClr val="white"/>
                </a:solidFill>
              </a:defRPr>
            </a:lvl1pPr>
            <a:extLst/>
          </a:lstStyle>
          <a:p>
            <a:pPr>
              <a:defRPr/>
            </a:pPr>
            <a:fld id="{C34247A7-B763-4DA9-89B5-0854A62F7CE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extLst/>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extLst/>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extLst/>
          </a:lstStyle>
          <a:p>
            <a:pPr>
              <a:defRPr/>
            </a:pPr>
            <a:fld id="{A5BA135B-CEE5-41F4-B756-5672C3AB42B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solidFill>
                  <a:prstClr val="white"/>
                </a:solidFill>
              </a:defRPr>
            </a:lvl1pPr>
            <a:extLst/>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solidFill>
                  <a:prstClr val="white"/>
                </a:solidFill>
              </a:defRPr>
            </a:lvl1pPr>
            <a:extLst/>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solidFill>
                  <a:prstClr val="white"/>
                </a:solidFill>
              </a:defRPr>
            </a:lvl1pPr>
            <a:extLst/>
          </a:lstStyle>
          <a:p>
            <a:pPr>
              <a:defRPr/>
            </a:pPr>
            <a:fld id="{8A7BEF54-F945-4387-AACB-26BE0EBC7F3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3"/>
          <p:cNvPicPr>
            <a:picLocks noChangeAspect="1" noChangeArrowheads="1"/>
          </p:cNvPicPr>
          <p:nvPr userDrawn="1"/>
        </p:nvPicPr>
        <p:blipFill>
          <a:blip r:embed="rId2" cstate="print">
            <a:lum bright="70000" contrast="-70000"/>
          </a:blip>
          <a:srcRect/>
          <a:stretch>
            <a:fillRect/>
          </a:stretch>
        </p:blipFill>
        <p:spPr bwMode="auto">
          <a:xfrm>
            <a:off x="214313" y="214313"/>
            <a:ext cx="757237" cy="555625"/>
          </a:xfrm>
          <a:prstGeom prst="rect">
            <a:avLst/>
          </a:prstGeom>
          <a:noFill/>
          <a:ln w="9525">
            <a:noFill/>
            <a:miter lim="800000"/>
            <a:headEnd/>
            <a:tailEnd/>
          </a:ln>
        </p:spPr>
      </p:pic>
      <p:sp>
        <p:nvSpPr>
          <p:cNvPr id="3" name="Date Placeholder 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21"/>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17"/>
          <p:cNvSpPr>
            <a:spLocks noGrp="1"/>
          </p:cNvSpPr>
          <p:nvPr>
            <p:ph type="sldNum" sz="quarter" idx="12"/>
          </p:nvPr>
        </p:nvSpPr>
        <p:spPr/>
        <p:txBody>
          <a:bodyPr/>
          <a:lstStyle>
            <a:lvl1pPr fontAlgn="auto">
              <a:spcBef>
                <a:spcPts val="0"/>
              </a:spcBef>
              <a:spcAft>
                <a:spcPts val="0"/>
              </a:spcAft>
              <a:defRPr/>
            </a:lvl1pPr>
          </a:lstStyle>
          <a:p>
            <a:pPr>
              <a:defRPr/>
            </a:pPr>
            <a:fld id="{6D58FCFF-31F4-495C-989E-042D79624B77}" type="slidenum">
              <a:rPr lang="en-US"/>
              <a:pPr>
                <a:defRPr/>
              </a:pPr>
              <a:t>‹#›</a:t>
            </a:fld>
            <a:endParaRPr lang="en-US"/>
          </a:p>
        </p:txBody>
      </p:sp>
    </p:spTree>
  </p:cSld>
  <p:clrMapOvr>
    <a:masterClrMapping/>
  </p:clrMapOvr>
  <p:transition>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fontAlgn="auto">
              <a:spcBef>
                <a:spcPts val="0"/>
              </a:spcBef>
              <a:spcAft>
                <a:spcPts val="0"/>
              </a:spcAft>
              <a:defRPr/>
            </a:lvl1pPr>
            <a:extLst/>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extLst/>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extLst/>
          </a:lstStyle>
          <a:p>
            <a:pPr>
              <a:defRPr/>
            </a:pPr>
            <a:fld id="{834B8624-7323-4CAC-90DD-5165A04E678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a:solidFill>
                <a:prstClr val="white"/>
              </a:solidFill>
              <a:latin typeface="Verdana" pitchFamily="32"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TT"/>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fontAlgn="auto">
              <a:spcBef>
                <a:spcPts val="0"/>
              </a:spcBef>
              <a:spcAft>
                <a:spcPts val="0"/>
              </a:spcAft>
              <a:defRPr>
                <a:solidFill>
                  <a:prstClr val="white"/>
                </a:solidFill>
              </a:defRPr>
            </a:lvl1pPr>
            <a:extLst/>
          </a:lstStyle>
          <a:p>
            <a:pPr>
              <a:defRPr/>
            </a:pPr>
            <a:endParaRPr lang="en-US"/>
          </a:p>
        </p:txBody>
      </p:sp>
      <p:sp>
        <p:nvSpPr>
          <p:cNvPr id="12" name="Footer Placeholder 5"/>
          <p:cNvSpPr>
            <a:spLocks noGrp="1"/>
          </p:cNvSpPr>
          <p:nvPr>
            <p:ph type="ftr" sz="quarter" idx="11"/>
          </p:nvPr>
        </p:nvSpPr>
        <p:spPr/>
        <p:txBody>
          <a:bodyPr/>
          <a:lstStyle>
            <a:lvl1pPr fontAlgn="auto">
              <a:spcBef>
                <a:spcPts val="0"/>
              </a:spcBef>
              <a:spcAft>
                <a:spcPts val="0"/>
              </a:spcAft>
              <a:defRPr>
                <a:solidFill>
                  <a:prstClr val="white"/>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fontAlgn="auto">
              <a:spcBef>
                <a:spcPts val="0"/>
              </a:spcBef>
              <a:spcAft>
                <a:spcPts val="0"/>
              </a:spcAft>
              <a:defRPr>
                <a:solidFill>
                  <a:prstClr val="white"/>
                </a:solidFill>
              </a:defRPr>
            </a:lvl1pPr>
            <a:extLst/>
          </a:lstStyle>
          <a:p>
            <a:pPr>
              <a:defRPr/>
            </a:pPr>
            <a:fld id="{F4755FB6-664C-4B47-AEE4-4B8282946C6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21"/>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17"/>
          <p:cNvSpPr>
            <a:spLocks noGrp="1"/>
          </p:cNvSpPr>
          <p:nvPr>
            <p:ph type="sldNum" sz="quarter" idx="12"/>
          </p:nvPr>
        </p:nvSpPr>
        <p:spPr/>
        <p:txBody>
          <a:bodyPr/>
          <a:lstStyle>
            <a:lvl1pPr fontAlgn="auto">
              <a:spcBef>
                <a:spcPts val="0"/>
              </a:spcBef>
              <a:spcAft>
                <a:spcPts val="0"/>
              </a:spcAft>
              <a:defRPr/>
            </a:lvl1pPr>
          </a:lstStyle>
          <a:p>
            <a:pPr>
              <a:defRPr/>
            </a:pPr>
            <a:fld id="{21353F50-98F9-4DB5-A834-A74805CBBB7E}" type="slidenum">
              <a:rPr lang="en-US"/>
              <a:pPr>
                <a:defRPr/>
              </a:pPr>
              <a:t>‹#›</a:t>
            </a:fld>
            <a:endParaRPr lang="en-US"/>
          </a:p>
        </p:txBody>
      </p:sp>
    </p:spTree>
  </p:cSld>
  <p:clrMapOvr>
    <a:masterClrMapping/>
  </p:clrMapOvr>
  <p:transition>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21"/>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17"/>
          <p:cNvSpPr>
            <a:spLocks noGrp="1"/>
          </p:cNvSpPr>
          <p:nvPr>
            <p:ph type="sldNum" sz="quarter" idx="12"/>
          </p:nvPr>
        </p:nvSpPr>
        <p:spPr/>
        <p:txBody>
          <a:bodyPr/>
          <a:lstStyle>
            <a:lvl1pPr fontAlgn="auto">
              <a:spcBef>
                <a:spcPts val="0"/>
              </a:spcBef>
              <a:spcAft>
                <a:spcPts val="0"/>
              </a:spcAft>
              <a:defRPr/>
            </a:lvl1pPr>
          </a:lstStyle>
          <a:p>
            <a:pPr>
              <a:defRPr/>
            </a:pPr>
            <a:fld id="{F10867F5-6B06-444B-9823-E5BDEA065FDB}" type="slidenum">
              <a:rPr lang="en-US"/>
              <a:pPr>
                <a:defRPr/>
              </a:pPr>
              <a:t>‹#›</a:t>
            </a:fld>
            <a:endParaRPr lang="en-US"/>
          </a:p>
        </p:txBody>
      </p:sp>
    </p:spTree>
  </p:cSld>
  <p:clrMapOvr>
    <a:masterClrMapping/>
  </p:clrMapOvr>
  <p:transition>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0"/>
            <a:ext cx="3886200" cy="4419600"/>
          </a:xfrm>
        </p:spPr>
        <p:txBody>
          <a:bodyPr>
            <a:normAutofit/>
          </a:bodyPr>
          <a:lstStyle/>
          <a:p>
            <a:pPr lvl="0"/>
            <a:endParaRPr lang="en-US" noProof="0" smtClean="0"/>
          </a:p>
        </p:txBody>
      </p:sp>
      <p:sp>
        <p:nvSpPr>
          <p:cNvPr id="4" name="Text Placeholder 3"/>
          <p:cNvSpPr>
            <a:spLocks noGrp="1"/>
          </p:cNvSpPr>
          <p:nvPr>
            <p:ph type="body" sz="half" idx="2"/>
          </p:nvPr>
        </p:nvSpPr>
        <p:spPr>
          <a:xfrm>
            <a:off x="46482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21"/>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17"/>
          <p:cNvSpPr>
            <a:spLocks noGrp="1"/>
          </p:cNvSpPr>
          <p:nvPr>
            <p:ph type="sldNum" sz="quarter" idx="12"/>
          </p:nvPr>
        </p:nvSpPr>
        <p:spPr/>
        <p:txBody>
          <a:bodyPr/>
          <a:lstStyle>
            <a:lvl1pPr fontAlgn="auto">
              <a:spcBef>
                <a:spcPts val="0"/>
              </a:spcBef>
              <a:spcAft>
                <a:spcPts val="0"/>
              </a:spcAft>
              <a:defRPr/>
            </a:lvl1pPr>
          </a:lstStyle>
          <a:p>
            <a:pPr>
              <a:defRPr/>
            </a:pPr>
            <a:fld id="{25C3ADDD-4108-4A71-BCD3-C4CE903399B0}" type="slidenum">
              <a:rPr lang="en-US"/>
              <a:pPr>
                <a:defRPr/>
              </a:pPr>
              <a:t>‹#›</a:t>
            </a:fld>
            <a:endParaRPr lang="en-US"/>
          </a:p>
        </p:txBody>
      </p:sp>
    </p:spTree>
  </p:cSld>
  <p:clrMapOvr>
    <a:masterClrMapping/>
  </p:clrMapOvr>
  <p:transition>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21"/>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17"/>
          <p:cNvSpPr>
            <a:spLocks noGrp="1"/>
          </p:cNvSpPr>
          <p:nvPr>
            <p:ph type="sldNum" sz="quarter" idx="12"/>
          </p:nvPr>
        </p:nvSpPr>
        <p:spPr/>
        <p:txBody>
          <a:bodyPr/>
          <a:lstStyle>
            <a:lvl1pPr fontAlgn="auto">
              <a:spcBef>
                <a:spcPts val="0"/>
              </a:spcBef>
              <a:spcAft>
                <a:spcPts val="0"/>
              </a:spcAft>
              <a:defRPr/>
            </a:lvl1pPr>
          </a:lstStyle>
          <a:p>
            <a:pPr>
              <a:defRPr/>
            </a:pPr>
            <a:fld id="{07BD53BA-F91F-4F8B-BCC3-8A7E61FB9438}" type="slidenum">
              <a:rPr lang="en-US"/>
              <a:pPr>
                <a:defRPr/>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8.xml"/><Relationship Id="rId7" Type="http://schemas.openxmlformats.org/officeDocument/2006/relationships/image" Target="../media/image1.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image" Target="../media/image6.jpe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3.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6.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76" r:id="rId4"/>
    <p:sldLayoutId id="2147484277" r:id="rId5"/>
    <p:sldLayoutId id="2147484278" r:id="rId6"/>
    <p:sldLayoutId id="2147484279" r:id="rId7"/>
    <p:sldLayoutId id="2147484280" r:id="rId8"/>
    <p:sldLayoutId id="2147484281" r:id="rId9"/>
    <p:sldLayoutId id="2147484293" r:id="rId10"/>
    <p:sldLayoutId id="2147484294" r:id="rId11"/>
    <p:sldLayoutId id="2147484295" r:id="rId12"/>
    <p:sldLayoutId id="2147484282" r:id="rId13"/>
    <p:sldLayoutId id="2147484296" r:id="rId14"/>
    <p:sldLayoutId id="2147484297" r:id="rId15"/>
  </p:sldLayoutIdLst>
  <p:transition>
    <p:random/>
  </p:transition>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96875" indent="-396875" algn="l" defTabSz="912813" rtl="0" eaLnBrk="0" fontAlgn="base" hangingPunct="0">
        <a:lnSpc>
          <a:spcPct val="90000"/>
        </a:lnSpc>
        <a:spcBef>
          <a:spcPct val="20000"/>
        </a:spcBef>
        <a:spcAft>
          <a:spcPct val="0"/>
        </a:spcAft>
        <a:buBlip>
          <a:blip r:embed="rId18"/>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9"/>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9"/>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9"/>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9"/>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8" cstate="print"/>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283" r:id="rId1"/>
    <p:sldLayoutId id="2147484298" r:id="rId2"/>
    <p:sldLayoutId id="2147484284" r:id="rId3"/>
    <p:sldLayoutId id="2147484299" r:id="rId4"/>
    <p:sldLayoutId id="2147484285" r:id="rId5"/>
  </p:sldLayoutIdLst>
  <p:transition>
    <p:random/>
  </p:transition>
  <p:txStyles>
    <p:titleStyle>
      <a:lvl1pPr algn="l" defTabSz="912813" rtl="0" eaLnBrk="0" fontAlgn="base" hangingPunct="0">
        <a:lnSpc>
          <a:spcPct val="90000"/>
        </a:lnSpc>
        <a:spcBef>
          <a:spcPct val="0"/>
        </a:spcBef>
        <a:spcAft>
          <a:spcPct val="0"/>
        </a:spcAft>
        <a:defRPr lang="en-US" sz="4800" kern="1200" spc="-125"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42900" indent="-342900" algn="l" defTabSz="912813" rtl="0" eaLnBrk="0" fontAlgn="base" hangingPunct="0">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3075" name="Freeform 11"/>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TT"/>
          </a:p>
        </p:txBody>
      </p:sp>
      <p:sp>
        <p:nvSpPr>
          <p:cNvPr id="14" name="Right Triangle 13"/>
          <p:cNvSpPr>
            <a:spLocks/>
          </p:cNvSpPr>
          <p:nvPr/>
        </p:nvSpPr>
        <p:spPr bwMode="auto">
          <a:xfrm>
            <a:off x="-6042" y="5791253"/>
            <a:ext cx="3402314" cy="1080868"/>
          </a:xfrm>
          <a:prstGeom prst="rtTriangle">
            <a:avLst/>
          </a:prstGeom>
          <a:blipFill>
            <a:blip r:embed="rId1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308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a:defRPr/>
            </a:pPr>
            <a:fld id="{63E82FAE-033B-42A9-A947-D20970CF11DF}" type="datetimeFigureOut">
              <a:rPr lang="en-US"/>
              <a:pPr>
                <a:defRPr/>
              </a:pPr>
              <a:t>11/21/2011</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a:defRPr/>
            </a:pPr>
            <a:fld id="{EA0DDF16-161F-4401-9F38-4C3D14A889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00" r:id="rId1"/>
    <p:sldLayoutId id="2147484286" r:id="rId2"/>
    <p:sldLayoutId id="2147484301" r:id="rId3"/>
    <p:sldLayoutId id="2147484302" r:id="rId4"/>
    <p:sldLayoutId id="2147484303" r:id="rId5"/>
    <p:sldLayoutId id="2147484304" r:id="rId6"/>
    <p:sldLayoutId id="2147484287" r:id="rId7"/>
    <p:sldLayoutId id="2147484305" r:id="rId8"/>
    <p:sldLayoutId id="2147484306" r:id="rId9"/>
    <p:sldLayoutId id="2147484288" r:id="rId10"/>
    <p:sldLayoutId id="2147484289" r:id="rId11"/>
    <p:sldLayoutId id="2147484307" r:id="rId12"/>
    <p:sldLayoutId id="2147484308" r:id="rId13"/>
    <p:sldLayoutId id="2147484309" r:id="rId14"/>
  </p:sldLayoutIdLst>
  <p:transition>
    <p:random/>
  </p:transition>
  <p:timing>
    <p:tnLst>
      <p:par>
        <p:cTn id="1" dur="indefinite" restart="never" nodeType="tmRoot"/>
      </p:par>
    </p:tnLst>
  </p:timing>
  <p:txStyles>
    <p:titleStyle>
      <a:lvl1pPr algn="ctr"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lvl2pPr algn="ctr" rtl="0" eaLnBrk="0" fontAlgn="base" hangingPunct="0">
        <a:spcBef>
          <a:spcPct val="0"/>
        </a:spcBef>
        <a:spcAft>
          <a:spcPct val="0"/>
        </a:spcAft>
        <a:defRPr sz="4100" b="1">
          <a:solidFill>
            <a:schemeClr val="tx2"/>
          </a:solidFill>
          <a:latin typeface="Calibri" pitchFamily="34" charset="0"/>
          <a:cs typeface="Calibri" pitchFamily="34" charset="0"/>
        </a:defRPr>
      </a:lvl2pPr>
      <a:lvl3pPr algn="ctr" rtl="0" eaLnBrk="0" fontAlgn="base" hangingPunct="0">
        <a:spcBef>
          <a:spcPct val="0"/>
        </a:spcBef>
        <a:spcAft>
          <a:spcPct val="0"/>
        </a:spcAft>
        <a:defRPr sz="4100" b="1">
          <a:solidFill>
            <a:schemeClr val="tx2"/>
          </a:solidFill>
          <a:latin typeface="Calibri" pitchFamily="34" charset="0"/>
          <a:cs typeface="Calibri" pitchFamily="34" charset="0"/>
        </a:defRPr>
      </a:lvl3pPr>
      <a:lvl4pPr algn="ctr" rtl="0" eaLnBrk="0" fontAlgn="base" hangingPunct="0">
        <a:spcBef>
          <a:spcPct val="0"/>
        </a:spcBef>
        <a:spcAft>
          <a:spcPct val="0"/>
        </a:spcAft>
        <a:defRPr sz="4100" b="1">
          <a:solidFill>
            <a:schemeClr val="tx2"/>
          </a:solidFill>
          <a:latin typeface="Calibri" pitchFamily="34" charset="0"/>
          <a:cs typeface="Calibri" pitchFamily="34" charset="0"/>
        </a:defRPr>
      </a:lvl4pPr>
      <a:lvl5pPr algn="ctr" rtl="0" eaLnBrk="0" fontAlgn="base" hangingPunct="0">
        <a:spcBef>
          <a:spcPct val="0"/>
        </a:spcBef>
        <a:spcAft>
          <a:spcPct val="0"/>
        </a:spcAft>
        <a:defRPr sz="4100" b="1">
          <a:solidFill>
            <a:schemeClr val="tx2"/>
          </a:solidFill>
          <a:latin typeface="Calibri" pitchFamily="34" charset="0"/>
          <a:cs typeface="Calibri" pitchFamily="34" charset="0"/>
        </a:defRPr>
      </a:lvl5pPr>
      <a:lvl6pPr marL="457200" algn="ctr" rtl="0" fontAlgn="base">
        <a:spcBef>
          <a:spcPct val="0"/>
        </a:spcBef>
        <a:spcAft>
          <a:spcPct val="0"/>
        </a:spcAft>
        <a:defRPr sz="4100" b="1">
          <a:solidFill>
            <a:schemeClr val="tx2"/>
          </a:solidFill>
          <a:latin typeface="Calibri" pitchFamily="34" charset="0"/>
          <a:cs typeface="Calibri" pitchFamily="34" charset="0"/>
        </a:defRPr>
      </a:lvl6pPr>
      <a:lvl7pPr marL="914400" algn="ctr" rtl="0" fontAlgn="base">
        <a:spcBef>
          <a:spcPct val="0"/>
        </a:spcBef>
        <a:spcAft>
          <a:spcPct val="0"/>
        </a:spcAft>
        <a:defRPr sz="4100" b="1">
          <a:solidFill>
            <a:schemeClr val="tx2"/>
          </a:solidFill>
          <a:latin typeface="Calibri" pitchFamily="34" charset="0"/>
          <a:cs typeface="Calibri" pitchFamily="34" charset="0"/>
        </a:defRPr>
      </a:lvl7pPr>
      <a:lvl8pPr marL="1371600" algn="ctr" rtl="0" fontAlgn="base">
        <a:spcBef>
          <a:spcPct val="0"/>
        </a:spcBef>
        <a:spcAft>
          <a:spcPct val="0"/>
        </a:spcAft>
        <a:defRPr sz="4100" b="1">
          <a:solidFill>
            <a:schemeClr val="tx2"/>
          </a:solidFill>
          <a:latin typeface="Calibri" pitchFamily="34" charset="0"/>
          <a:cs typeface="Calibri" pitchFamily="34" charset="0"/>
        </a:defRPr>
      </a:lvl8pPr>
      <a:lvl9pPr marL="1828800" algn="ctr" rtl="0" fontAlgn="base">
        <a:spcBef>
          <a:spcPct val="0"/>
        </a:spcBef>
        <a:spcAft>
          <a:spcPct val="0"/>
        </a:spcAft>
        <a:defRPr sz="4100" b="1">
          <a:solidFill>
            <a:schemeClr val="tx2"/>
          </a:solidFill>
          <a:latin typeface="Calibri" pitchFamily="34" charset="0"/>
          <a:cs typeface="Calibri"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Calibri" pitchFamily="34" charset="0"/>
          <a:ea typeface="+mn-ea"/>
          <a:cs typeface="Calibri" pitchFamily="34" charset="0"/>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Calibri" pitchFamily="34" charset="0"/>
          <a:ea typeface="+mn-ea"/>
          <a:cs typeface="Calibri" pitchFamily="34" charset="0"/>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Calibri" pitchFamily="34" charset="0"/>
          <a:ea typeface="+mn-ea"/>
          <a:cs typeface="Calibri" pitchFamily="34" charset="0"/>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Calibri" pitchFamily="34" charset="0"/>
          <a:ea typeface="+mn-ea"/>
          <a:cs typeface="Calibri" pitchFamily="34" charset="0"/>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a:solidFill>
                <a:prstClr val="black"/>
              </a:solidFill>
              <a:latin typeface="Verdana" pitchFamily="32" charset="0"/>
            </a:endParaRPr>
          </a:p>
        </p:txBody>
      </p:sp>
      <p:sp>
        <p:nvSpPr>
          <p:cNvPr id="4099"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TT"/>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30"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prstClr val="black"/>
                </a:solidFill>
                <a:latin typeface="Verdana" pitchFamily="32" charset="0"/>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prstClr val="black"/>
                </a:solidFill>
                <a:latin typeface="Verdana" pitchFamily="32" charset="0"/>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prstClr val="black"/>
                </a:solidFill>
                <a:latin typeface="Verdana" pitchFamily="32" charset="0"/>
              </a:defRPr>
            </a:lvl1pPr>
            <a:extLst/>
          </a:lstStyle>
          <a:p>
            <a:pPr>
              <a:defRPr/>
            </a:pPr>
            <a:fld id="{CF8DCB7C-0D06-4242-AEDB-EE3DC6B8DF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 id="2147484321" r:id="rId12"/>
    <p:sldLayoutId id="2147484322" r:id="rId13"/>
  </p:sldLayoutIdLst>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30">
                                            <p:txEl>
                                              <p:pRg st="0" end="0"/>
                                            </p:txEl>
                                          </p:spTgt>
                                        </p:tgtEl>
                                        <p:attrNameLst>
                                          <p:attrName>style.visibility</p:attrName>
                                        </p:attrNameLst>
                                      </p:cBhvr>
                                      <p:to>
                                        <p:strVal val="visible"/>
                                      </p:to>
                                    </p:set>
                                    <p:animEffect transition="in" filter="fade">
                                      <p:cBhvr>
                                        <p:cTn id="13" dur="500"/>
                                        <p:tgtEl>
                                          <p:spTgt spid="30">
                                            <p:txEl>
                                              <p:pRg st="0" end="0"/>
                                            </p:txEl>
                                          </p:spTgt>
                                        </p:tgtEl>
                                      </p:cBhvr>
                                    </p:animEffect>
                                    <p:anim calcmode="lin" valueType="num">
                                      <p:cBhvr>
                                        <p:cTn id="14"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0">
                                            <p:txEl>
                                              <p:pRg st="0" end="0"/>
                                            </p:txEl>
                                          </p:spTgt>
                                        </p:tgtEl>
                                        <p:attrNameLst>
                                          <p:attrName>ppt_y</p:attrName>
                                        </p:attrNameLst>
                                      </p:cBhvr>
                                      <p:tavLst>
                                        <p:tav tm="0">
                                          <p:val>
                                            <p:strVal val="#ppt_y+.05"/>
                                          </p:val>
                                        </p:tav>
                                        <p:tav tm="100000">
                                          <p:val>
                                            <p:strVal val="#ppt_y"/>
                                          </p:val>
                                        </p:tav>
                                      </p:tavLst>
                                    </p:anim>
                                  </p:childTnLst>
                                </p:cTn>
                              </p:par>
                            </p:childTnLst>
                          </p:cTn>
                        </p:par>
                        <p:par>
                          <p:cTn id="16" fill="hold" nodeType="afterGroup">
                            <p:stCondLst>
                              <p:cond delay="1500"/>
                            </p:stCondLst>
                            <p:childTnLst>
                              <p:par>
                                <p:cTn id="17" presetID="44" presetClass="entr" presetSubtype="0" fill="hold" grpId="0" nodeType="afterEffect">
                                  <p:stCondLst>
                                    <p:cond delay="0"/>
                                  </p:stCondLst>
                                  <p:childTnLst>
                                    <p:set>
                                      <p:cBhvr>
                                        <p:cTn id="18" dur="1" fill="hold">
                                          <p:stCondLst>
                                            <p:cond delay="0"/>
                                          </p:stCondLst>
                                        </p:cTn>
                                        <p:tgtEl>
                                          <p:spTgt spid="30">
                                            <p:txEl>
                                              <p:pRg st="1" end="1"/>
                                            </p:txEl>
                                          </p:spTgt>
                                        </p:tgtEl>
                                        <p:attrNameLst>
                                          <p:attrName>style.visibility</p:attrName>
                                        </p:attrNameLst>
                                      </p:cBhvr>
                                      <p:to>
                                        <p:strVal val="visible"/>
                                      </p:to>
                                    </p:set>
                                    <p:animEffect transition="in" filter="fade">
                                      <p:cBhvr>
                                        <p:cTn id="19" dur="500"/>
                                        <p:tgtEl>
                                          <p:spTgt spid="30">
                                            <p:txEl>
                                              <p:pRg st="1" end="1"/>
                                            </p:txEl>
                                          </p:spTgt>
                                        </p:tgtEl>
                                      </p:cBhvr>
                                    </p:animEffect>
                                    <p:anim calcmode="lin" valueType="num">
                                      <p:cBhvr>
                                        <p:cTn id="20"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0">
                                            <p:txEl>
                                              <p:pRg st="1" end="1"/>
                                            </p:txEl>
                                          </p:spTgt>
                                        </p:tgtEl>
                                        <p:attrNameLst>
                                          <p:attrName>ppt_y</p:attrName>
                                        </p:attrNameLst>
                                      </p:cBhvr>
                                      <p:tavLst>
                                        <p:tav tm="0">
                                          <p:val>
                                            <p:strVal val="#ppt_y+.05"/>
                                          </p:val>
                                        </p:tav>
                                        <p:tav tm="100000">
                                          <p:val>
                                            <p:strVal val="#ppt_y"/>
                                          </p:val>
                                        </p:tav>
                                      </p:tavLst>
                                    </p:anim>
                                  </p:childTnLst>
                                </p:cTn>
                              </p:par>
                            </p:childTnLst>
                          </p:cTn>
                        </p:par>
                        <p:par>
                          <p:cTn id="22" fill="hold" nodeType="afterGroup">
                            <p:stCondLst>
                              <p:cond delay="2000"/>
                            </p:stCondLst>
                            <p:childTnLst>
                              <p:par>
                                <p:cTn id="23" presetID="44" presetClass="entr" presetSubtype="0" fill="hold" grpId="0" nodeType="afterEffect">
                                  <p:stCondLst>
                                    <p:cond delay="0"/>
                                  </p:stCondLst>
                                  <p:childTnLst>
                                    <p:set>
                                      <p:cBhvr>
                                        <p:cTn id="24" dur="1" fill="hold">
                                          <p:stCondLst>
                                            <p:cond delay="0"/>
                                          </p:stCondLst>
                                        </p:cTn>
                                        <p:tgtEl>
                                          <p:spTgt spid="30">
                                            <p:txEl>
                                              <p:pRg st="2" end="2"/>
                                            </p:txEl>
                                          </p:spTgt>
                                        </p:tgtEl>
                                        <p:attrNameLst>
                                          <p:attrName>style.visibility</p:attrName>
                                        </p:attrNameLst>
                                      </p:cBhvr>
                                      <p:to>
                                        <p:strVal val="visible"/>
                                      </p:to>
                                    </p:set>
                                    <p:animEffect transition="in" filter="fade">
                                      <p:cBhvr>
                                        <p:cTn id="25" dur="500"/>
                                        <p:tgtEl>
                                          <p:spTgt spid="30">
                                            <p:txEl>
                                              <p:pRg st="2" end="2"/>
                                            </p:txEl>
                                          </p:spTgt>
                                        </p:tgtEl>
                                      </p:cBhvr>
                                    </p:animEffect>
                                    <p:anim calcmode="lin" valueType="num">
                                      <p:cBhvr>
                                        <p:cTn id="2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30">
                                            <p:txEl>
                                              <p:pRg st="2" end="2"/>
                                            </p:txEl>
                                          </p:spTgt>
                                        </p:tgtEl>
                                        <p:attrNameLst>
                                          <p:attrName>ppt_y</p:attrName>
                                        </p:attrNameLst>
                                      </p:cBhvr>
                                      <p:tavLst>
                                        <p:tav tm="0">
                                          <p:val>
                                            <p:strVal val="#ppt_y+.05"/>
                                          </p:val>
                                        </p:tav>
                                        <p:tav tm="100000">
                                          <p:val>
                                            <p:strVal val="#ppt_y"/>
                                          </p:val>
                                        </p:tav>
                                      </p:tavLst>
                                    </p:anim>
                                  </p:childTnLst>
                                </p:cTn>
                              </p:par>
                            </p:childTnLst>
                          </p:cTn>
                        </p:par>
                        <p:par>
                          <p:cTn id="28" fill="hold" nodeType="afterGroup">
                            <p:stCondLst>
                              <p:cond delay="2500"/>
                            </p:stCondLst>
                            <p:childTnLst>
                              <p:par>
                                <p:cTn id="29" presetID="44" presetClass="entr" presetSubtype="0" fill="hold" grpId="0" nodeType="afterEffect">
                                  <p:stCondLst>
                                    <p:cond delay="0"/>
                                  </p:stCondLst>
                                  <p:childTnLst>
                                    <p:set>
                                      <p:cBhvr>
                                        <p:cTn id="30" dur="1" fill="hold">
                                          <p:stCondLst>
                                            <p:cond delay="0"/>
                                          </p:stCondLst>
                                        </p:cTn>
                                        <p:tgtEl>
                                          <p:spTgt spid="30">
                                            <p:txEl>
                                              <p:pRg st="3" end="3"/>
                                            </p:txEl>
                                          </p:spTgt>
                                        </p:tgtEl>
                                        <p:attrNameLst>
                                          <p:attrName>style.visibility</p:attrName>
                                        </p:attrNameLst>
                                      </p:cBhvr>
                                      <p:to>
                                        <p:strVal val="visible"/>
                                      </p:to>
                                    </p:set>
                                    <p:animEffect transition="in" filter="fade">
                                      <p:cBhvr>
                                        <p:cTn id="31" dur="500"/>
                                        <p:tgtEl>
                                          <p:spTgt spid="30">
                                            <p:txEl>
                                              <p:pRg st="3" end="3"/>
                                            </p:txEl>
                                          </p:spTgt>
                                        </p:tgtEl>
                                      </p:cBhvr>
                                    </p:animEffect>
                                    <p:anim calcmode="lin" valueType="num">
                                      <p:cBhvr>
                                        <p:cTn id="32"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30">
                                            <p:txEl>
                                              <p:pRg st="3" end="3"/>
                                            </p:txEl>
                                          </p:spTgt>
                                        </p:tgtEl>
                                        <p:attrNameLst>
                                          <p:attrName>ppt_y</p:attrName>
                                        </p:attrNameLst>
                                      </p:cBhvr>
                                      <p:tavLst>
                                        <p:tav tm="0">
                                          <p:val>
                                            <p:strVal val="#ppt_y+.05"/>
                                          </p:val>
                                        </p:tav>
                                        <p:tav tm="100000">
                                          <p:val>
                                            <p:strVal val="#ppt_y"/>
                                          </p:val>
                                        </p:tav>
                                      </p:tavLst>
                                    </p:anim>
                                  </p:childTnLst>
                                </p:cTn>
                              </p:par>
                            </p:childTnLst>
                          </p:cTn>
                        </p:par>
                        <p:par>
                          <p:cTn id="34" fill="hold" nodeType="afterGroup">
                            <p:stCondLst>
                              <p:cond delay="3000"/>
                            </p:stCondLst>
                            <p:childTnLst>
                              <p:par>
                                <p:cTn id="35" presetID="44" presetClass="entr" presetSubtype="0" fill="hold" grpId="0" nodeType="afterEffect">
                                  <p:stCondLst>
                                    <p:cond delay="0"/>
                                  </p:stCondLst>
                                  <p:childTnLst>
                                    <p:set>
                                      <p:cBhvr>
                                        <p:cTn id="36" dur="1" fill="hold">
                                          <p:stCondLst>
                                            <p:cond delay="0"/>
                                          </p:stCondLst>
                                        </p:cTn>
                                        <p:tgtEl>
                                          <p:spTgt spid="30">
                                            <p:txEl>
                                              <p:pRg st="4" end="4"/>
                                            </p:txEl>
                                          </p:spTgt>
                                        </p:tgtEl>
                                        <p:attrNameLst>
                                          <p:attrName>style.visibility</p:attrName>
                                        </p:attrNameLst>
                                      </p:cBhvr>
                                      <p:to>
                                        <p:strVal val="visible"/>
                                      </p:to>
                                    </p:set>
                                    <p:animEffect transition="in" filter="fade">
                                      <p:cBhvr>
                                        <p:cTn id="37" dur="500"/>
                                        <p:tgtEl>
                                          <p:spTgt spid="30">
                                            <p:txEl>
                                              <p:pRg st="4" end="4"/>
                                            </p:txEl>
                                          </p:spTgt>
                                        </p:tgtEl>
                                      </p:cBhvr>
                                    </p:animEffect>
                                    <p:anim calcmode="lin" valueType="num">
                                      <p:cBhvr>
                                        <p:cTn id="38"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39" dur="500" fill="hold"/>
                                        <p:tgtEl>
                                          <p:spTgt spid="30">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tmplLst>
          <p:tmpl lvl="1">
            <p:tnLst>
              <p:par>
                <p:cTn presetID="44"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lvl2pPr algn="ctr" rtl="0" eaLnBrk="0" fontAlgn="base" hangingPunct="0">
        <a:spcBef>
          <a:spcPct val="0"/>
        </a:spcBef>
        <a:spcAft>
          <a:spcPct val="0"/>
        </a:spcAft>
        <a:defRPr sz="4100" b="1">
          <a:solidFill>
            <a:schemeClr val="tx2"/>
          </a:solidFill>
          <a:latin typeface="Calibri" pitchFamily="34" charset="0"/>
          <a:cs typeface="Calibri" pitchFamily="34" charset="0"/>
        </a:defRPr>
      </a:lvl2pPr>
      <a:lvl3pPr algn="ctr" rtl="0" eaLnBrk="0" fontAlgn="base" hangingPunct="0">
        <a:spcBef>
          <a:spcPct val="0"/>
        </a:spcBef>
        <a:spcAft>
          <a:spcPct val="0"/>
        </a:spcAft>
        <a:defRPr sz="4100" b="1">
          <a:solidFill>
            <a:schemeClr val="tx2"/>
          </a:solidFill>
          <a:latin typeface="Calibri" pitchFamily="34" charset="0"/>
          <a:cs typeface="Calibri" pitchFamily="34" charset="0"/>
        </a:defRPr>
      </a:lvl3pPr>
      <a:lvl4pPr algn="ctr" rtl="0" eaLnBrk="0" fontAlgn="base" hangingPunct="0">
        <a:spcBef>
          <a:spcPct val="0"/>
        </a:spcBef>
        <a:spcAft>
          <a:spcPct val="0"/>
        </a:spcAft>
        <a:defRPr sz="4100" b="1">
          <a:solidFill>
            <a:schemeClr val="tx2"/>
          </a:solidFill>
          <a:latin typeface="Calibri" pitchFamily="34" charset="0"/>
          <a:cs typeface="Calibri" pitchFamily="34" charset="0"/>
        </a:defRPr>
      </a:lvl4pPr>
      <a:lvl5pPr algn="ctr" rtl="0" eaLnBrk="0" fontAlgn="base" hangingPunct="0">
        <a:spcBef>
          <a:spcPct val="0"/>
        </a:spcBef>
        <a:spcAft>
          <a:spcPct val="0"/>
        </a:spcAft>
        <a:defRPr sz="4100" b="1">
          <a:solidFill>
            <a:schemeClr val="tx2"/>
          </a:solidFill>
          <a:latin typeface="Calibri" pitchFamily="34" charset="0"/>
          <a:cs typeface="Calibri"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Calibri" pitchFamily="34" charset="0"/>
          <a:ea typeface="+mn-ea"/>
          <a:cs typeface="Calibri" pitchFamily="34" charset="0"/>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Calibri" pitchFamily="34" charset="0"/>
          <a:ea typeface="+mn-ea"/>
          <a:cs typeface="Calibri" pitchFamily="34" charset="0"/>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Calibri" pitchFamily="34" charset="0"/>
          <a:ea typeface="+mn-ea"/>
          <a:cs typeface="Calibri" pitchFamily="34" charset="0"/>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Calibri" pitchFamily="34" charset="0"/>
          <a:ea typeface="+mn-ea"/>
          <a:cs typeface="Calibri" pitchFamily="34" charset="0"/>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hyperlink" Target="http://www.ocner.org.uk/quality-assurance/assessment" TargetMode="External"/><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134938" y="5942013"/>
            <a:ext cx="8856662" cy="669925"/>
          </a:xfrm>
          <a:prstGeom prst="rect">
            <a:avLst/>
          </a:prstGeom>
          <a:solidFill>
            <a:schemeClr val="bg1">
              <a:alpha val="41960"/>
            </a:schemeClr>
          </a:solidFill>
          <a:ln w="9525">
            <a:noFill/>
            <a:miter lim="800000"/>
            <a:headEnd/>
            <a:tailEnd/>
          </a:ln>
        </p:spPr>
        <p:txBody>
          <a:bodyPr/>
          <a:lstStyle/>
          <a:p>
            <a:pPr algn="ctr">
              <a:spcAft>
                <a:spcPts val="1000"/>
              </a:spcAft>
            </a:pPr>
            <a:r>
              <a:rPr lang="en-US" sz="3200" b="1" i="1" dirty="0">
                <a:solidFill>
                  <a:srgbClr val="000000"/>
                </a:solidFill>
                <a:latin typeface="Cambria" pitchFamily="18" charset="0"/>
              </a:rPr>
              <a:t>"Preparing Tomorrow's Workforce, Today"</a:t>
            </a:r>
            <a:endParaRPr lang="en-US" sz="3200" dirty="0">
              <a:solidFill>
                <a:srgbClr val="000000"/>
              </a:solidFill>
              <a:latin typeface="Cambria" pitchFamily="18" charset="0"/>
            </a:endParaRPr>
          </a:p>
          <a:p>
            <a:endParaRPr lang="en-US" dirty="0">
              <a:solidFill>
                <a:srgbClr val="000000"/>
              </a:solidFill>
            </a:endParaRPr>
          </a:p>
        </p:txBody>
      </p:sp>
      <p:pic>
        <p:nvPicPr>
          <p:cNvPr id="38915" name="Picture 2"/>
          <p:cNvPicPr>
            <a:picLocks noChangeAspect="1" noChangeArrowheads="1"/>
          </p:cNvPicPr>
          <p:nvPr/>
        </p:nvPicPr>
        <p:blipFill>
          <a:blip r:embed="rId3" cstate="print"/>
          <a:srcRect/>
          <a:stretch>
            <a:fillRect/>
          </a:stretch>
        </p:blipFill>
        <p:spPr bwMode="auto">
          <a:xfrm>
            <a:off x="3563938" y="115888"/>
            <a:ext cx="1871662" cy="2189162"/>
          </a:xfrm>
          <a:prstGeom prst="rect">
            <a:avLst/>
          </a:prstGeom>
          <a:noFill/>
          <a:ln w="9525">
            <a:noFill/>
            <a:miter lim="800000"/>
            <a:headEnd/>
            <a:tailEnd/>
          </a:ln>
        </p:spPr>
      </p:pic>
      <p:grpSp>
        <p:nvGrpSpPr>
          <p:cNvPr id="5" name="Grupper 37"/>
          <p:cNvGrpSpPr>
            <a:grpSpLocks/>
          </p:cNvGrpSpPr>
          <p:nvPr/>
        </p:nvGrpSpPr>
        <p:grpSpPr bwMode="auto">
          <a:xfrm>
            <a:off x="3048000" y="2492896"/>
            <a:ext cx="2591544" cy="2460104"/>
            <a:chOff x="3008280" y="1875774"/>
            <a:chExt cx="3063119" cy="3038744"/>
          </a:xfrm>
          <a:effectLst>
            <a:reflection stA="50000" endPos="34000" dir="5400000" sy="-100000" algn="bl" rotWithShape="0"/>
          </a:effectLst>
        </p:grpSpPr>
        <p:pic>
          <p:nvPicPr>
            <p:cNvPr id="6" name="Billede 38" descr="e1.png"/>
            <p:cNvPicPr>
              <a:picLocks noChangeAspect="1"/>
            </p:cNvPicPr>
            <p:nvPr/>
          </p:nvPicPr>
          <p:blipFill>
            <a:blip r:embed="rId4" cstate="print"/>
            <a:srcRect l="13483" t="5675" r="20357" b="12283"/>
            <a:stretch>
              <a:fillRect/>
            </a:stretch>
          </p:blipFill>
          <p:spPr bwMode="auto">
            <a:xfrm>
              <a:off x="3008280" y="1875774"/>
              <a:ext cx="3063119" cy="3038744"/>
            </a:xfrm>
            <a:prstGeom prst="rect">
              <a:avLst/>
            </a:prstGeom>
            <a:noFill/>
            <a:ln w="9525">
              <a:noFill/>
              <a:miter lim="800000"/>
              <a:headEnd/>
              <a:tailEnd/>
            </a:ln>
          </p:spPr>
        </p:pic>
        <p:sp>
          <p:nvSpPr>
            <p:cNvPr id="7" name="Ellipse 39"/>
            <p:cNvSpPr/>
            <p:nvPr/>
          </p:nvSpPr>
          <p:spPr>
            <a:xfrm>
              <a:off x="3047999" y="1905001"/>
              <a:ext cx="2988734" cy="2988734"/>
            </a:xfrm>
            <a:prstGeom prst="ellipse">
              <a:avLst/>
            </a:prstGeom>
            <a:gradFill flip="none" rotWithShape="1">
              <a:gsLst>
                <a:gs pos="0">
                  <a:srgbClr val="78C5DD">
                    <a:alpha val="0"/>
                  </a:srgbClr>
                </a:gs>
                <a:gs pos="100000">
                  <a:srgbClr val="0081BE">
                    <a:alpha val="25000"/>
                  </a:srgbClr>
                </a:gs>
              </a:gsLst>
              <a:path path="circl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Calibri"/>
                <a:ea typeface="ＭＳ Ｐゴシック" charset="-128"/>
                <a:cs typeface="ＭＳ Ｐゴシック" charset="-128"/>
              </a:endParaRPr>
            </a:p>
          </p:txBody>
        </p:sp>
        <p:sp>
          <p:nvSpPr>
            <p:cNvPr id="8" name="Ellipse 40"/>
            <p:cNvSpPr/>
            <p:nvPr/>
          </p:nvSpPr>
          <p:spPr>
            <a:xfrm>
              <a:off x="3425701" y="1958040"/>
              <a:ext cx="2187652" cy="1616872"/>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Calibri"/>
                <a:ea typeface="ＭＳ Ｐゴシック" charset="-128"/>
                <a:cs typeface="ＭＳ Ｐゴシック" charset="-128"/>
              </a:endParaRPr>
            </a:p>
          </p:txBody>
        </p:sp>
      </p:grpSp>
      <p:sp>
        <p:nvSpPr>
          <p:cNvPr id="9" name="TextBox 8"/>
          <p:cNvSpPr txBox="1">
            <a:spLocks noChangeArrowheads="1"/>
          </p:cNvSpPr>
          <p:nvPr/>
        </p:nvSpPr>
        <p:spPr bwMode="auto">
          <a:xfrm>
            <a:off x="6516688" y="188913"/>
            <a:ext cx="2341562" cy="369887"/>
          </a:xfrm>
          <a:prstGeom prst="rect">
            <a:avLst/>
          </a:prstGeom>
          <a:solidFill>
            <a:sysClr val="window" lastClr="FFFFFF">
              <a:alpha val="38039"/>
            </a:sys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fontAlgn="auto" hangingPunct="1">
              <a:spcBef>
                <a:spcPts val="0"/>
              </a:spcBef>
              <a:spcAft>
                <a:spcPts val="0"/>
              </a:spcAft>
              <a:defRPr/>
            </a:pPr>
            <a:r>
              <a:rPr lang="en-US" sz="1800" b="1" kern="0" dirty="0" smtClean="0">
                <a:solidFill>
                  <a:sysClr val="windowText" lastClr="000000"/>
                </a:solidFill>
                <a:latin typeface="Calibri" pitchFamily="34" charset="0"/>
              </a:rPr>
              <a:t>November  17</a:t>
            </a:r>
            <a:r>
              <a:rPr lang="en-US" sz="1800" b="1" kern="0" baseline="30000" dirty="0" smtClean="0">
                <a:solidFill>
                  <a:sysClr val="windowText" lastClr="000000"/>
                </a:solidFill>
                <a:latin typeface="Calibri" pitchFamily="34" charset="0"/>
              </a:rPr>
              <a:t>th</a:t>
            </a:r>
            <a:r>
              <a:rPr lang="en-US" sz="1800" b="1" kern="0" dirty="0" smtClean="0">
                <a:solidFill>
                  <a:sysClr val="windowText" lastClr="000000"/>
                </a:solidFill>
                <a:latin typeface="Calibri" pitchFamily="34" charset="0"/>
              </a:rPr>
              <a:t> 2011</a:t>
            </a:r>
          </a:p>
        </p:txBody>
      </p:sp>
    </p:spTree>
  </p:cSld>
  <p:clrMapOvr>
    <a:masterClrMapping/>
  </p:clrMapOvr>
  <p:transition spd="slow" advTm="2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228600" y="1171575"/>
            <a:ext cx="8610600" cy="4619625"/>
          </a:xfrm>
        </p:spPr>
        <p:txBody>
          <a:bodyPr/>
          <a:lstStyle/>
          <a:p>
            <a:pPr algn="just" eaLnBrk="1" hangingPunct="1">
              <a:lnSpc>
                <a:spcPct val="200000"/>
              </a:lnSpc>
              <a:buSzPct val="60000"/>
            </a:pPr>
            <a:r>
              <a:rPr lang="en-US" sz="2000" b="1" u="sng" dirty="0" smtClean="0"/>
              <a:t>Direct Evidence</a:t>
            </a:r>
            <a:r>
              <a:rPr lang="en-US" sz="2000" b="1" dirty="0" smtClean="0"/>
              <a:t> </a:t>
            </a:r>
            <a:r>
              <a:rPr lang="en-US" sz="2000" dirty="0" smtClean="0"/>
              <a:t>– anything produced by the learner/individual</a:t>
            </a:r>
          </a:p>
          <a:p>
            <a:pPr algn="just" eaLnBrk="1" hangingPunct="1">
              <a:lnSpc>
                <a:spcPct val="200000"/>
              </a:lnSpc>
              <a:buSzPct val="60000"/>
            </a:pPr>
            <a:r>
              <a:rPr lang="en-US" sz="2000" b="1" u="sng" dirty="0" smtClean="0"/>
              <a:t>Indirect Evidence</a:t>
            </a:r>
            <a:r>
              <a:rPr lang="en-US" sz="2000" b="1" dirty="0" smtClean="0"/>
              <a:t>  </a:t>
            </a:r>
            <a:r>
              <a:rPr lang="en-US" sz="2000" dirty="0" smtClean="0"/>
              <a:t>- information about the learner/individual from another source</a:t>
            </a:r>
          </a:p>
          <a:p>
            <a:pPr algn="just" eaLnBrk="1" hangingPunct="1">
              <a:lnSpc>
                <a:spcPct val="200000"/>
              </a:lnSpc>
              <a:buSzPct val="60000"/>
            </a:pPr>
            <a:r>
              <a:rPr lang="en-US" sz="2000" b="1" u="sng" dirty="0" smtClean="0"/>
              <a:t>Self-Assessment/Narrative</a:t>
            </a:r>
            <a:r>
              <a:rPr lang="en-US" sz="2000" dirty="0" smtClean="0"/>
              <a:t> – results of the learner/individual’s reflection on “what” they have learned and can do</a:t>
            </a:r>
          </a:p>
          <a:p>
            <a:pPr algn="just" eaLnBrk="1" hangingPunct="1">
              <a:lnSpc>
                <a:spcPct val="200000"/>
              </a:lnSpc>
              <a:buSzPct val="60000"/>
            </a:pPr>
            <a:r>
              <a:rPr lang="en-US" sz="2000" u="sng" dirty="0" smtClean="0"/>
              <a:t>Ability to demonstrate achievements of the performance criteria as specified in the occupational standard. Knowledge, skills, abilities.</a:t>
            </a:r>
          </a:p>
        </p:txBody>
      </p:sp>
      <p:sp>
        <p:nvSpPr>
          <p:cNvPr id="16387" name="Rectangle 2"/>
          <p:cNvSpPr>
            <a:spLocks noGrp="1" noChangeArrowheads="1"/>
          </p:cNvSpPr>
          <p:nvPr>
            <p:ph type="title"/>
          </p:nvPr>
        </p:nvSpPr>
        <p:spPr>
          <a:xfrm>
            <a:off x="381000" y="76200"/>
            <a:ext cx="8382000" cy="664797"/>
          </a:xfrm>
          <a:solidFill>
            <a:schemeClr val="bg1">
              <a:alpha val="70000"/>
            </a:schemeClr>
          </a:solidFill>
        </p:spPr>
        <p:txBody>
          <a:bodyPr>
            <a:normAutofit fontScale="90000"/>
          </a:bodyPr>
          <a:lstStyle/>
          <a:p>
            <a:pPr defTabSz="914363" eaLnBrk="1" fontAlgn="auto" hangingPunct="1">
              <a:spcAft>
                <a:spcPts val="0"/>
              </a:spcAft>
              <a:defRPr/>
            </a:pPr>
            <a:r>
              <a:rPr dirty="0">
                <a:solidFill>
                  <a:schemeClr val="tx1"/>
                </a:solidFill>
              </a:rPr>
              <a:t>Forms of Evidence for PLAR</a:t>
            </a:r>
          </a:p>
        </p:txBody>
      </p:sp>
      <p:sp>
        <p:nvSpPr>
          <p:cNvPr id="16389" name="AutoShape 4"/>
          <p:cNvSpPr>
            <a:spLocks noChangeArrowheads="1"/>
          </p:cNvSpPr>
          <p:nvPr/>
        </p:nvSpPr>
        <p:spPr bwMode="auto">
          <a:xfrm>
            <a:off x="7467600" y="5029200"/>
            <a:ext cx="1371600" cy="1295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16390" name="Text Box 5"/>
          <p:cNvSpPr txBox="1">
            <a:spLocks noChangeArrowheads="1"/>
          </p:cNvSpPr>
          <p:nvPr/>
        </p:nvSpPr>
        <p:spPr bwMode="auto">
          <a:xfrm>
            <a:off x="3505200" y="5715000"/>
            <a:ext cx="3962400" cy="519113"/>
          </a:xfrm>
          <a:prstGeom prst="rect">
            <a:avLst/>
          </a:prstGeom>
          <a:noFill/>
          <a:ln w="9525">
            <a:noFill/>
            <a:miter lim="800000"/>
            <a:headEnd/>
            <a:tailEnd/>
          </a:ln>
        </p:spPr>
        <p:txBody>
          <a:bodyPr>
            <a:spAutoFit/>
          </a:bodyPr>
          <a:lstStyle/>
          <a:p>
            <a:pPr>
              <a:spcBef>
                <a:spcPct val="50000"/>
              </a:spcBef>
            </a:pPr>
            <a:r>
              <a:rPr lang="en-US" sz="2800" b="1" i="1">
                <a:latin typeface="Calibri" pitchFamily="34" charset="0"/>
              </a:rPr>
              <a:t>Triangulation of Evidence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box(in)">
                                      <p:cBhvr>
                                        <p:cTn id="7" dur="1250"/>
                                        <p:tgtEl>
                                          <p:spTgt spid="16390"/>
                                        </p:tgtEl>
                                      </p:cBhvr>
                                    </p:animEffect>
                                  </p:childTnLst>
                                </p:cTn>
                              </p:par>
                            </p:childTnLst>
                          </p:cTn>
                        </p:par>
                        <p:par>
                          <p:cTn id="8" fill="hold" nodeType="afterGroup">
                            <p:stCondLst>
                              <p:cond delay="1250"/>
                            </p:stCondLst>
                            <p:childTnLst>
                              <p:par>
                                <p:cTn id="9" presetID="9" presetClass="entr" presetSubtype="0" fill="hold" grpId="0" nodeType="afterEffect">
                                  <p:stCondLst>
                                    <p:cond delay="0"/>
                                  </p:stCondLst>
                                  <p:childTnLst>
                                    <p:set>
                                      <p:cBhvr>
                                        <p:cTn id="10" dur="1" fill="hold">
                                          <p:stCondLst>
                                            <p:cond delay="0"/>
                                          </p:stCondLst>
                                        </p:cTn>
                                        <p:tgtEl>
                                          <p:spTgt spid="16389"/>
                                        </p:tgtEl>
                                        <p:attrNameLst>
                                          <p:attrName>style.visibility</p:attrName>
                                        </p:attrNameLst>
                                      </p:cBhvr>
                                      <p:to>
                                        <p:strVal val="visible"/>
                                      </p:to>
                                    </p:set>
                                    <p:animEffect transition="in" filter="dissolve">
                                      <p:cBhvr>
                                        <p:cTn id="11" dur="75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P spid="1639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914400" y="0"/>
            <a:ext cx="7477125" cy="762000"/>
          </a:xfrm>
          <a:solidFill>
            <a:schemeClr val="bg1">
              <a:alpha val="64000"/>
            </a:schemeClr>
          </a:solidFill>
        </p:spPr>
        <p:txBody>
          <a:bodyPr/>
          <a:lstStyle/>
          <a:p>
            <a:pPr defTabSz="914363" eaLnBrk="1" fontAlgn="auto" hangingPunct="1">
              <a:spcAft>
                <a:spcPts val="0"/>
              </a:spcAft>
              <a:defRPr/>
            </a:pPr>
            <a:r>
              <a:rPr lang="en-TT" dirty="0" smtClean="0">
                <a:solidFill>
                  <a:schemeClr val="tx1"/>
                </a:solidFill>
              </a:rPr>
              <a:t>PLAR</a:t>
            </a:r>
            <a:r>
              <a:rPr dirty="0" smtClean="0">
                <a:solidFill>
                  <a:schemeClr val="tx1"/>
                </a:solidFill>
              </a:rPr>
              <a:t> </a:t>
            </a:r>
            <a:r>
              <a:rPr dirty="0">
                <a:solidFill>
                  <a:schemeClr val="tx1"/>
                </a:solidFill>
              </a:rPr>
              <a:t>Assessment Methods</a:t>
            </a:r>
          </a:p>
        </p:txBody>
      </p:sp>
      <p:sp>
        <p:nvSpPr>
          <p:cNvPr id="49155" name="Rectangle 3"/>
          <p:cNvSpPr>
            <a:spLocks noGrp="1" noChangeArrowheads="1"/>
          </p:cNvSpPr>
          <p:nvPr>
            <p:ph type="body" sz="half" idx="1"/>
          </p:nvPr>
        </p:nvSpPr>
        <p:spPr>
          <a:xfrm>
            <a:off x="228600" y="762000"/>
            <a:ext cx="7010400" cy="5627688"/>
          </a:xfrm>
        </p:spPr>
        <p:txBody>
          <a:bodyPr/>
          <a:lstStyle/>
          <a:p>
            <a:pPr eaLnBrk="1" hangingPunct="1">
              <a:lnSpc>
                <a:spcPct val="150000"/>
              </a:lnSpc>
              <a:buSzPct val="60000"/>
            </a:pPr>
            <a:r>
              <a:rPr lang="en-US" sz="2200" smtClean="0">
                <a:latin typeface="Times New Roman" pitchFamily="18" charset="0"/>
              </a:rPr>
              <a:t>Self-assessment</a:t>
            </a:r>
          </a:p>
          <a:p>
            <a:pPr eaLnBrk="1" hangingPunct="1">
              <a:lnSpc>
                <a:spcPct val="150000"/>
              </a:lnSpc>
              <a:buSzPct val="60000"/>
            </a:pPr>
            <a:r>
              <a:rPr lang="en-US" sz="2200" smtClean="0">
                <a:latin typeface="Times New Roman" pitchFamily="18" charset="0"/>
              </a:rPr>
              <a:t>Examples of flexible assessment:</a:t>
            </a:r>
          </a:p>
          <a:p>
            <a:pPr lvl="2" eaLnBrk="1" hangingPunct="1">
              <a:lnSpc>
                <a:spcPct val="150000"/>
              </a:lnSpc>
              <a:buSzPct val="60000"/>
            </a:pPr>
            <a:r>
              <a:rPr lang="en-US" sz="2000" smtClean="0">
                <a:latin typeface="Times New Roman" pitchFamily="18" charset="0"/>
              </a:rPr>
              <a:t>Projects, assignments, case studies</a:t>
            </a:r>
          </a:p>
          <a:p>
            <a:pPr lvl="2" eaLnBrk="1" hangingPunct="1">
              <a:lnSpc>
                <a:spcPct val="150000"/>
              </a:lnSpc>
              <a:buSzPct val="60000"/>
            </a:pPr>
            <a:r>
              <a:rPr lang="en-US" sz="2000" smtClean="0">
                <a:latin typeface="Times New Roman" pitchFamily="18" charset="0"/>
              </a:rPr>
              <a:t>Product assessments</a:t>
            </a:r>
          </a:p>
          <a:p>
            <a:pPr lvl="2" eaLnBrk="1" hangingPunct="1">
              <a:lnSpc>
                <a:spcPct val="150000"/>
              </a:lnSpc>
              <a:buSzPct val="60000"/>
            </a:pPr>
            <a:r>
              <a:rPr lang="en-US" sz="2000" smtClean="0">
                <a:latin typeface="Times New Roman" pitchFamily="18" charset="0"/>
              </a:rPr>
              <a:t>Essays, reports, diaries, logs, journals</a:t>
            </a:r>
          </a:p>
          <a:p>
            <a:pPr lvl="2" eaLnBrk="1" hangingPunct="1">
              <a:lnSpc>
                <a:spcPct val="150000"/>
              </a:lnSpc>
              <a:buSzPct val="60000"/>
            </a:pPr>
            <a:r>
              <a:rPr lang="en-US" sz="2000" smtClean="0">
                <a:latin typeface="Times New Roman" pitchFamily="18" charset="0"/>
              </a:rPr>
              <a:t>Tests/examinations (written, oral)</a:t>
            </a:r>
          </a:p>
          <a:p>
            <a:pPr lvl="2" eaLnBrk="1" hangingPunct="1">
              <a:lnSpc>
                <a:spcPct val="150000"/>
              </a:lnSpc>
              <a:buSzPct val="60000"/>
            </a:pPr>
            <a:r>
              <a:rPr lang="en-US" sz="2000" smtClean="0">
                <a:latin typeface="Times New Roman" pitchFamily="18" charset="0"/>
              </a:rPr>
              <a:t>Role playing</a:t>
            </a:r>
          </a:p>
          <a:p>
            <a:pPr lvl="2" eaLnBrk="1" hangingPunct="1">
              <a:lnSpc>
                <a:spcPct val="150000"/>
              </a:lnSpc>
              <a:buSzPct val="60000"/>
            </a:pPr>
            <a:r>
              <a:rPr lang="en-US" sz="2000" smtClean="0">
                <a:latin typeface="Times New Roman" pitchFamily="18" charset="0"/>
              </a:rPr>
              <a:t>Skill demonstrations/performance assessments</a:t>
            </a:r>
          </a:p>
          <a:p>
            <a:pPr lvl="2" eaLnBrk="1" hangingPunct="1">
              <a:lnSpc>
                <a:spcPct val="150000"/>
              </a:lnSpc>
              <a:buSzPct val="60000"/>
            </a:pPr>
            <a:r>
              <a:rPr lang="en-US" sz="2000" smtClean="0">
                <a:latin typeface="Times New Roman" pitchFamily="18" charset="0"/>
              </a:rPr>
              <a:t>Interviews, oral exams, panels, oral presentations</a:t>
            </a:r>
          </a:p>
          <a:p>
            <a:pPr lvl="2" eaLnBrk="1" hangingPunct="1">
              <a:lnSpc>
                <a:spcPct val="150000"/>
              </a:lnSpc>
              <a:buSzPct val="60000"/>
            </a:pPr>
            <a:r>
              <a:rPr lang="en-US" sz="2000" smtClean="0">
                <a:latin typeface="Times New Roman" pitchFamily="18" charset="0"/>
              </a:rPr>
              <a:t>Portfolio review/evidence collection</a:t>
            </a:r>
          </a:p>
        </p:txBody>
      </p:sp>
      <p:grpSp>
        <p:nvGrpSpPr>
          <p:cNvPr id="49156" name="Group 75"/>
          <p:cNvGrpSpPr>
            <a:grpSpLocks/>
          </p:cNvGrpSpPr>
          <p:nvPr/>
        </p:nvGrpSpPr>
        <p:grpSpPr bwMode="auto">
          <a:xfrm>
            <a:off x="6459538" y="5759450"/>
            <a:ext cx="2287587" cy="730250"/>
            <a:chOff x="3155950" y="4022725"/>
            <a:chExt cx="5702300" cy="1920875"/>
          </a:xfrm>
        </p:grpSpPr>
        <p:sp>
          <p:nvSpPr>
            <p:cNvPr id="49172" name="Ellipse 160"/>
            <p:cNvSpPr>
              <a:spLocks noChangeArrowheads="1"/>
            </p:cNvSpPr>
            <p:nvPr/>
          </p:nvSpPr>
          <p:spPr bwMode="auto">
            <a:xfrm>
              <a:off x="3155950" y="4022725"/>
              <a:ext cx="5702300" cy="1920875"/>
            </a:xfrm>
            <a:prstGeom prst="ellipse">
              <a:avLst/>
            </a:prstGeom>
            <a:gradFill rotWithShape="1">
              <a:gsLst>
                <a:gs pos="0">
                  <a:srgbClr val="3A3A3A"/>
                </a:gs>
                <a:gs pos="100000">
                  <a:srgbClr val="171717"/>
                </a:gs>
              </a:gsLst>
              <a:lin ang="5400000"/>
            </a:gradFill>
            <a:ln w="9525">
              <a:solidFill>
                <a:srgbClr val="C1C2C4"/>
              </a:solidFill>
              <a:round/>
              <a:headEnd/>
              <a:tailEnd/>
            </a:ln>
          </p:spPr>
          <p:txBody>
            <a:bodyPr anchor="ctr"/>
            <a:lstStyle/>
            <a:p>
              <a:pPr algn="ctr"/>
              <a:endParaRPr lang="en-US">
                <a:solidFill>
                  <a:srgbClr val="FFFFFF"/>
                </a:solidFill>
              </a:endParaRPr>
            </a:p>
          </p:txBody>
        </p:sp>
        <p:sp>
          <p:nvSpPr>
            <p:cNvPr id="49173" name="Ellipse 161"/>
            <p:cNvSpPr>
              <a:spLocks noChangeArrowheads="1"/>
            </p:cNvSpPr>
            <p:nvPr/>
          </p:nvSpPr>
          <p:spPr bwMode="auto">
            <a:xfrm>
              <a:off x="3484562" y="4124325"/>
              <a:ext cx="5086350" cy="1627187"/>
            </a:xfrm>
            <a:prstGeom prst="ellipse">
              <a:avLst/>
            </a:prstGeom>
            <a:gradFill rotWithShape="1">
              <a:gsLst>
                <a:gs pos="0">
                  <a:srgbClr val="FFFFFF"/>
                </a:gs>
                <a:gs pos="100000">
                  <a:srgbClr val="D7D8D9"/>
                </a:gs>
              </a:gsLst>
              <a:lin ang="5400000"/>
            </a:gradFill>
            <a:ln w="9525">
              <a:solidFill>
                <a:srgbClr val="C1C2C4"/>
              </a:solidFill>
              <a:round/>
              <a:headEnd/>
              <a:tailEnd/>
            </a:ln>
          </p:spPr>
          <p:txBody>
            <a:bodyPr anchor="ctr"/>
            <a:lstStyle/>
            <a:p>
              <a:pPr algn="ctr"/>
              <a:endParaRPr lang="en-US">
                <a:solidFill>
                  <a:srgbClr val="FFFFFF"/>
                </a:solidFill>
              </a:endParaRPr>
            </a:p>
          </p:txBody>
        </p:sp>
      </p:grpSp>
      <p:grpSp>
        <p:nvGrpSpPr>
          <p:cNvPr id="49157" name="Gruppe 72"/>
          <p:cNvGrpSpPr>
            <a:grpSpLocks/>
          </p:cNvGrpSpPr>
          <p:nvPr/>
        </p:nvGrpSpPr>
        <p:grpSpPr bwMode="auto">
          <a:xfrm>
            <a:off x="6931025" y="5475288"/>
            <a:ext cx="746125" cy="768350"/>
            <a:chOff x="6736239" y="307975"/>
            <a:chExt cx="1336199" cy="1454438"/>
          </a:xfrm>
        </p:grpSpPr>
        <p:grpSp>
          <p:nvGrpSpPr>
            <p:cNvPr id="49164" name="Gruppe 69"/>
            <p:cNvGrpSpPr>
              <a:grpSpLocks/>
            </p:cNvGrpSpPr>
            <p:nvPr/>
          </p:nvGrpSpPr>
          <p:grpSpPr bwMode="auto">
            <a:xfrm>
              <a:off x="6736239" y="307975"/>
              <a:ext cx="1336199" cy="1335088"/>
              <a:chOff x="6990733" y="4742888"/>
              <a:chExt cx="1335699" cy="1335810"/>
            </a:xfrm>
          </p:grpSpPr>
          <p:sp>
            <p:nvSpPr>
              <p:cNvPr id="10" name="Ellipse 99"/>
              <p:cNvSpPr/>
              <p:nvPr/>
            </p:nvSpPr>
            <p:spPr bwMode="auto">
              <a:xfrm>
                <a:off x="6990733" y="4742888"/>
                <a:ext cx="1335699" cy="1335810"/>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en-US">
                  <a:solidFill>
                    <a:srgbClr val="FFFFFF"/>
                  </a:solidFill>
                  <a:latin typeface="Calibri" pitchFamily="-111" charset="0"/>
                </a:endParaRPr>
              </a:p>
            </p:txBody>
          </p:sp>
          <p:sp>
            <p:nvSpPr>
              <p:cNvPr id="49171" name="Ellipse 100"/>
              <p:cNvSpPr>
                <a:spLocks noChangeArrowheads="1"/>
              </p:cNvSpPr>
              <p:nvPr/>
            </p:nvSpPr>
            <p:spPr bwMode="auto">
              <a:xfrm>
                <a:off x="7169968" y="4786328"/>
                <a:ext cx="982937" cy="721325"/>
              </a:xfrm>
              <a:prstGeom prst="ellipse">
                <a:avLst/>
              </a:prstGeom>
              <a:gradFill rotWithShape="1">
                <a:gsLst>
                  <a:gs pos="0">
                    <a:srgbClr val="FFFFFF">
                      <a:alpha val="76999"/>
                    </a:srgbClr>
                  </a:gs>
                  <a:gs pos="100000">
                    <a:srgbClr val="8EB4E3">
                      <a:alpha val="0"/>
                    </a:srgbClr>
                  </a:gs>
                </a:gsLst>
                <a:lin ang="5400000"/>
              </a:gradFill>
              <a:ln w="9525">
                <a:noFill/>
                <a:round/>
                <a:headEnd/>
                <a:tailEnd/>
              </a:ln>
            </p:spPr>
            <p:txBody>
              <a:bodyPr anchor="ctr"/>
              <a:lstStyle/>
              <a:p>
                <a:pPr algn="ctr"/>
                <a:endParaRPr lang="en-US">
                  <a:solidFill>
                    <a:srgbClr val="FFFFFF"/>
                  </a:solidFill>
                </a:endParaRPr>
              </a:p>
            </p:txBody>
          </p:sp>
        </p:grpSp>
        <p:sp>
          <p:nvSpPr>
            <p:cNvPr id="9" name="Ellipse 98"/>
            <p:cNvSpPr/>
            <p:nvPr/>
          </p:nvSpPr>
          <p:spPr bwMode="auto">
            <a:xfrm>
              <a:off x="6786578" y="1500174"/>
              <a:ext cx="1198946" cy="262239"/>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pitchFamily="-111" charset="0"/>
              </a:endParaRPr>
            </a:p>
          </p:txBody>
        </p:sp>
      </p:grpSp>
      <p:grpSp>
        <p:nvGrpSpPr>
          <p:cNvPr id="49158" name="Gruppe 141"/>
          <p:cNvGrpSpPr>
            <a:grpSpLocks/>
          </p:cNvGrpSpPr>
          <p:nvPr/>
        </p:nvGrpSpPr>
        <p:grpSpPr bwMode="auto">
          <a:xfrm>
            <a:off x="7612063" y="5753100"/>
            <a:ext cx="522287" cy="538163"/>
            <a:chOff x="473201" y="2942956"/>
            <a:chExt cx="953523" cy="1036016"/>
          </a:xfrm>
        </p:grpSpPr>
        <p:sp>
          <p:nvSpPr>
            <p:cNvPr id="13" name="Ellipse 142"/>
            <p:cNvSpPr/>
            <p:nvPr/>
          </p:nvSpPr>
          <p:spPr bwMode="auto">
            <a:xfrm>
              <a:off x="517728" y="3793752"/>
              <a:ext cx="846720" cy="185220"/>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pitchFamily="-111" charset="0"/>
              </a:endParaRPr>
            </a:p>
          </p:txBody>
        </p:sp>
        <p:sp>
          <p:nvSpPr>
            <p:cNvPr id="49162" name="Ellipse 143"/>
            <p:cNvSpPr>
              <a:spLocks noChangeArrowheads="1"/>
            </p:cNvSpPr>
            <p:nvPr/>
          </p:nvSpPr>
          <p:spPr bwMode="auto">
            <a:xfrm>
              <a:off x="473201" y="2942956"/>
              <a:ext cx="953523" cy="953552"/>
            </a:xfrm>
            <a:prstGeom prst="ellipse">
              <a:avLst/>
            </a:prstGeom>
            <a:gradFill rotWithShape="1">
              <a:gsLst>
                <a:gs pos="0">
                  <a:srgbClr val="5F5F5F"/>
                </a:gs>
                <a:gs pos="50000">
                  <a:srgbClr val="8B8B8B"/>
                </a:gs>
                <a:gs pos="100000">
                  <a:srgbClr val="A6A6A6"/>
                </a:gs>
              </a:gsLst>
              <a:lin ang="5400000" scaled="1"/>
            </a:gradFill>
            <a:ln w="25400">
              <a:noFill/>
              <a:round/>
              <a:headEnd/>
              <a:tailEnd/>
            </a:ln>
          </p:spPr>
          <p:txBody>
            <a:bodyPr anchor="ctr"/>
            <a:lstStyle/>
            <a:p>
              <a:pPr indent="-342900" algn="ctr">
                <a:buFont typeface="Calibri" pitchFamily="34" charset="0"/>
                <a:buAutoNum type="arabicPeriod"/>
              </a:pPr>
              <a:endParaRPr lang="en-US">
                <a:solidFill>
                  <a:srgbClr val="FFFFFF"/>
                </a:solidFill>
              </a:endParaRPr>
            </a:p>
          </p:txBody>
        </p:sp>
        <p:sp>
          <p:nvSpPr>
            <p:cNvPr id="49163" name="Ellipse 144"/>
            <p:cNvSpPr>
              <a:spLocks noChangeArrowheads="1"/>
            </p:cNvSpPr>
            <p:nvPr/>
          </p:nvSpPr>
          <p:spPr bwMode="auto">
            <a:xfrm>
              <a:off x="590504" y="2966185"/>
              <a:ext cx="698012" cy="516846"/>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marL="342900" indent="-342900" algn="ctr">
                <a:buFont typeface="Calibri" pitchFamily="34" charset="0"/>
                <a:buAutoNum type="arabicPeriod"/>
              </a:pPr>
              <a:endParaRPr lang="en-US">
                <a:solidFill>
                  <a:srgbClr val="FFFFFF"/>
                </a:solidFill>
              </a:endParaRPr>
            </a:p>
          </p:txBody>
        </p:sp>
      </p:gr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0" y="-155575"/>
            <a:ext cx="9144000" cy="830263"/>
          </a:xfrm>
          <a:prstGeom prst="rect">
            <a:avLst/>
          </a:prstGeom>
          <a:solidFill>
            <a:schemeClr val="bg1">
              <a:alpha val="61000"/>
            </a:schemeClr>
          </a:solidFill>
          <a:ln w="9525">
            <a:noFill/>
            <a:miter lim="800000"/>
            <a:headEnd/>
            <a:tailEnd/>
          </a:ln>
        </p:spPr>
        <p:txBody>
          <a:bodyPr anchor="ctr">
            <a:spAutoFit/>
          </a:bodyPr>
          <a:lstStyle/>
          <a:p>
            <a:pPr algn="ctr" fontAlgn="auto">
              <a:lnSpc>
                <a:spcPct val="150000"/>
              </a:lnSpc>
              <a:spcBef>
                <a:spcPts val="0"/>
              </a:spcBef>
              <a:spcAft>
                <a:spcPts val="0"/>
              </a:spcAft>
              <a:tabLst>
                <a:tab pos="952500" algn="l"/>
              </a:tabLst>
              <a:defRPr/>
            </a:pPr>
            <a:r>
              <a:rPr lang="en-US" sz="3200" b="1" dirty="0">
                <a:effectLst>
                  <a:outerShdw blurRad="38100" dist="38100" dir="2700000" algn="tl">
                    <a:srgbClr val="000000">
                      <a:alpha val="43137"/>
                    </a:srgbClr>
                  </a:outerShdw>
                </a:effectLst>
                <a:latin typeface="Calibri" pitchFamily="34" charset="0"/>
              </a:rPr>
              <a:t>THE PLAR PROCESS DEVELOPMENTAL GUIDELINES </a:t>
            </a:r>
          </a:p>
        </p:txBody>
      </p:sp>
      <p:sp>
        <p:nvSpPr>
          <p:cNvPr id="18435" name="Rectangle 3"/>
          <p:cNvSpPr>
            <a:spLocks noChangeArrowheads="1"/>
          </p:cNvSpPr>
          <p:nvPr/>
        </p:nvSpPr>
        <p:spPr bwMode="auto">
          <a:xfrm>
            <a:off x="304800" y="762000"/>
            <a:ext cx="8534400" cy="6343650"/>
          </a:xfrm>
          <a:prstGeom prst="rect">
            <a:avLst/>
          </a:prstGeom>
          <a:noFill/>
          <a:ln w="9525">
            <a:noFill/>
            <a:miter lim="800000"/>
            <a:headEnd/>
            <a:tailEnd/>
          </a:ln>
        </p:spPr>
        <p:txBody>
          <a:bodyPr>
            <a:spAutoFit/>
          </a:bodyPr>
          <a:lstStyle/>
          <a:p>
            <a:pPr fontAlgn="auto">
              <a:lnSpc>
                <a:spcPct val="90000"/>
              </a:lnSpc>
              <a:spcBef>
                <a:spcPts val="0"/>
              </a:spcBef>
              <a:spcAft>
                <a:spcPts val="0"/>
              </a:spcAft>
              <a:buClr>
                <a:schemeClr val="tx2"/>
              </a:buClr>
              <a:buFontTx/>
              <a:buChar char="•"/>
              <a:defRPr/>
            </a:pPr>
            <a:r>
              <a:rPr lang="en-GB" sz="2800" b="1" dirty="0" err="1">
                <a:effectLst>
                  <a:outerShdw blurRad="38100" dist="38100" dir="2700000" algn="tl">
                    <a:srgbClr val="000000">
                      <a:alpha val="43137"/>
                    </a:srgbClr>
                  </a:outerShdw>
                </a:effectLst>
                <a:latin typeface="Calibri" pitchFamily="34" charset="0"/>
                <a:cs typeface="Calibri" pitchFamily="34" charset="0"/>
              </a:rPr>
              <a:t>PLAR</a:t>
            </a:r>
            <a:r>
              <a:rPr lang="en-GB" sz="2800" b="1" dirty="0">
                <a:effectLst>
                  <a:outerShdw blurRad="38100" dist="38100" dir="2700000" algn="tl">
                    <a:srgbClr val="000000">
                      <a:alpha val="43137"/>
                    </a:srgbClr>
                  </a:outerShdw>
                </a:effectLst>
                <a:latin typeface="Calibri" pitchFamily="34" charset="0"/>
                <a:cs typeface="Calibri" pitchFamily="34" charset="0"/>
              </a:rPr>
              <a:t> as a holistic approach</a:t>
            </a:r>
            <a:r>
              <a:rPr lang="en-ZA" sz="2800" b="1" dirty="0">
                <a:effectLst>
                  <a:outerShdw blurRad="38100" dist="38100" dir="2700000" algn="tl">
                    <a:srgbClr val="000000">
                      <a:alpha val="43137"/>
                    </a:srgbClr>
                  </a:outerShdw>
                </a:effectLst>
                <a:latin typeface="Calibri" pitchFamily="34" charset="0"/>
                <a:cs typeface="Calibri" pitchFamily="34" charset="0"/>
              </a:rPr>
              <a:t>:</a:t>
            </a:r>
          </a:p>
          <a:p>
            <a:pPr fontAlgn="auto">
              <a:lnSpc>
                <a:spcPct val="90000"/>
              </a:lnSpc>
              <a:spcBef>
                <a:spcPts val="0"/>
              </a:spcBef>
              <a:spcAft>
                <a:spcPts val="0"/>
              </a:spcAft>
              <a:buClr>
                <a:schemeClr val="tx2"/>
              </a:buClr>
              <a:buFontTx/>
              <a:buChar char="•"/>
              <a:defRPr/>
            </a:pPr>
            <a:endParaRPr lang="en-ZA" sz="1100" dirty="0">
              <a:latin typeface="Calibri" pitchFamily="34" charset="0"/>
              <a:cs typeface="Calibri" pitchFamily="34" charset="0"/>
            </a:endParaRPr>
          </a:p>
          <a:p>
            <a:pPr lvl="1" fontAlgn="auto">
              <a:lnSpc>
                <a:spcPct val="150000"/>
              </a:lnSpc>
              <a:spcBef>
                <a:spcPts val="0"/>
              </a:spcBef>
              <a:spcAft>
                <a:spcPts val="0"/>
              </a:spcAft>
              <a:buClr>
                <a:schemeClr val="tx2"/>
              </a:buClr>
              <a:buFontTx/>
              <a:buChar char="•"/>
              <a:defRPr/>
            </a:pPr>
            <a:r>
              <a:rPr lang="en-ZA" sz="2400" dirty="0">
                <a:latin typeface="Calibri" pitchFamily="34" charset="0"/>
                <a:cs typeface="Calibri" pitchFamily="34" charset="0"/>
              </a:rPr>
              <a:t>R</a:t>
            </a:r>
            <a:r>
              <a:rPr lang="en-GB" sz="2400" dirty="0" err="1">
                <a:latin typeface="Calibri" pitchFamily="34" charset="0"/>
                <a:cs typeface="Calibri" pitchFamily="34" charset="0"/>
              </a:rPr>
              <a:t>equires</a:t>
            </a:r>
            <a:r>
              <a:rPr lang="en-GB" sz="2400" dirty="0">
                <a:latin typeface="Calibri" pitchFamily="34" charset="0"/>
                <a:cs typeface="Calibri" pitchFamily="34" charset="0"/>
              </a:rPr>
              <a:t> a high degree of </a:t>
            </a:r>
            <a:r>
              <a:rPr lang="en-GB" sz="2400" b="1" dirty="0">
                <a:latin typeface="Calibri" pitchFamily="34" charset="0"/>
                <a:cs typeface="Calibri" pitchFamily="34" charset="0"/>
              </a:rPr>
              <a:t>flexibility, sensitivity </a:t>
            </a:r>
            <a:r>
              <a:rPr lang="en-GB" sz="2400" dirty="0">
                <a:latin typeface="Calibri" pitchFamily="34" charset="0"/>
                <a:cs typeface="Calibri" pitchFamily="34" charset="0"/>
              </a:rPr>
              <a:t>and specialisation focusing on </a:t>
            </a:r>
            <a:r>
              <a:rPr lang="en-GB" sz="2400" b="1" dirty="0">
                <a:latin typeface="Calibri" pitchFamily="34" charset="0"/>
                <a:cs typeface="Calibri" pitchFamily="34" charset="0"/>
              </a:rPr>
              <a:t>learner support </a:t>
            </a:r>
            <a:r>
              <a:rPr lang="en-GB" sz="2400" dirty="0">
                <a:solidFill>
                  <a:schemeClr val="tx2"/>
                </a:solidFill>
                <a:latin typeface="Calibri" pitchFamily="34" charset="0"/>
                <a:cs typeface="Calibri" pitchFamily="34" charset="0"/>
              </a:rPr>
              <a:t>and </a:t>
            </a:r>
            <a:r>
              <a:rPr lang="en-GB" sz="2400" b="1" dirty="0">
                <a:latin typeface="Calibri" pitchFamily="34" charset="0"/>
                <a:cs typeface="Calibri" pitchFamily="34" charset="0"/>
              </a:rPr>
              <a:t>learner preparation</a:t>
            </a:r>
          </a:p>
          <a:p>
            <a:pPr lvl="1" fontAlgn="auto">
              <a:lnSpc>
                <a:spcPct val="150000"/>
              </a:lnSpc>
              <a:spcBef>
                <a:spcPts val="0"/>
              </a:spcBef>
              <a:spcAft>
                <a:spcPts val="0"/>
              </a:spcAft>
              <a:buClr>
                <a:schemeClr val="tx2"/>
              </a:buClr>
              <a:defRPr/>
            </a:pPr>
            <a:endParaRPr lang="en-GB" sz="900" dirty="0">
              <a:solidFill>
                <a:schemeClr val="tx2"/>
              </a:solidFill>
              <a:latin typeface="Calibri" pitchFamily="34" charset="0"/>
              <a:cs typeface="Calibri" pitchFamily="34" charset="0"/>
            </a:endParaRPr>
          </a:p>
          <a:p>
            <a:pPr lvl="1" fontAlgn="auto">
              <a:lnSpc>
                <a:spcPct val="150000"/>
              </a:lnSpc>
              <a:spcBef>
                <a:spcPts val="0"/>
              </a:spcBef>
              <a:spcAft>
                <a:spcPts val="0"/>
              </a:spcAft>
              <a:buClr>
                <a:schemeClr val="tx2"/>
              </a:buClr>
              <a:buFontTx/>
              <a:buChar char="•"/>
              <a:defRPr/>
            </a:pPr>
            <a:r>
              <a:rPr lang="en-ZA" sz="2400" dirty="0">
                <a:latin typeface="Calibri" pitchFamily="34" charset="0"/>
                <a:cs typeface="Calibri" pitchFamily="34" charset="0"/>
              </a:rPr>
              <a:t>A</a:t>
            </a:r>
            <a:r>
              <a:rPr lang="en-GB" sz="2400" dirty="0" err="1">
                <a:latin typeface="Calibri" pitchFamily="34" charset="0"/>
                <a:cs typeface="Calibri" pitchFamily="34" charset="0"/>
              </a:rPr>
              <a:t>ttempts</a:t>
            </a:r>
            <a:r>
              <a:rPr lang="en-GB" sz="2400" dirty="0">
                <a:latin typeface="Calibri" pitchFamily="34" charset="0"/>
                <a:cs typeface="Calibri" pitchFamily="34" charset="0"/>
              </a:rPr>
              <a:t> to prevent assessment from becoming a purely</a:t>
            </a:r>
            <a:r>
              <a:rPr lang="en-GB" sz="2400" dirty="0">
                <a:solidFill>
                  <a:schemeClr val="tx2"/>
                </a:solidFill>
                <a:latin typeface="Calibri" pitchFamily="34" charset="0"/>
                <a:cs typeface="Calibri" pitchFamily="34" charset="0"/>
              </a:rPr>
              <a:t> </a:t>
            </a:r>
            <a:r>
              <a:rPr lang="en-GB" sz="2400" b="1" dirty="0">
                <a:latin typeface="Calibri" pitchFamily="34" charset="0"/>
                <a:cs typeface="Calibri" pitchFamily="34" charset="0"/>
              </a:rPr>
              <a:t>technical application</a:t>
            </a:r>
            <a:r>
              <a:rPr lang="en-GB" sz="2400" dirty="0">
                <a:solidFill>
                  <a:schemeClr val="tx2"/>
                </a:solidFill>
                <a:latin typeface="Calibri" pitchFamily="34" charset="0"/>
                <a:cs typeface="Calibri" pitchFamily="34" charset="0"/>
              </a:rPr>
              <a:t>, </a:t>
            </a:r>
            <a:r>
              <a:rPr lang="en-GB" sz="2400" dirty="0">
                <a:latin typeface="Calibri" pitchFamily="34" charset="0"/>
                <a:cs typeface="Calibri" pitchFamily="34" charset="0"/>
              </a:rPr>
              <a:t>dislocated from a particular individual and broader context</a:t>
            </a:r>
          </a:p>
          <a:p>
            <a:pPr lvl="1" fontAlgn="auto">
              <a:lnSpc>
                <a:spcPct val="150000"/>
              </a:lnSpc>
              <a:spcBef>
                <a:spcPts val="0"/>
              </a:spcBef>
              <a:spcAft>
                <a:spcPts val="0"/>
              </a:spcAft>
              <a:buClr>
                <a:schemeClr val="tx2"/>
              </a:buClr>
              <a:buFontTx/>
              <a:buChar char="•"/>
              <a:defRPr/>
            </a:pPr>
            <a:endParaRPr lang="en-GB" sz="800" dirty="0">
              <a:latin typeface="Calibri" pitchFamily="34" charset="0"/>
              <a:cs typeface="Calibri" pitchFamily="34" charset="0"/>
            </a:endParaRPr>
          </a:p>
          <a:p>
            <a:pPr lvl="1" fontAlgn="auto">
              <a:lnSpc>
                <a:spcPct val="150000"/>
              </a:lnSpc>
              <a:spcBef>
                <a:spcPts val="0"/>
              </a:spcBef>
              <a:spcAft>
                <a:spcPts val="0"/>
              </a:spcAft>
              <a:buClr>
                <a:schemeClr val="tx2"/>
              </a:buClr>
              <a:buFontTx/>
              <a:buChar char="•"/>
              <a:defRPr/>
            </a:pPr>
            <a:r>
              <a:rPr lang="en-ZA" sz="2400" dirty="0">
                <a:latin typeface="Calibri" pitchFamily="34" charset="0"/>
                <a:cs typeface="Calibri" pitchFamily="34" charset="0"/>
              </a:rPr>
              <a:t>R</a:t>
            </a:r>
            <a:r>
              <a:rPr lang="en-GB" sz="2400" dirty="0" err="1">
                <a:latin typeface="Calibri" pitchFamily="34" charset="0"/>
                <a:cs typeface="Calibri" pitchFamily="34" charset="0"/>
              </a:rPr>
              <a:t>ecognises</a:t>
            </a:r>
            <a:r>
              <a:rPr lang="en-GB" sz="2400" dirty="0">
                <a:latin typeface="Calibri" pitchFamily="34" charset="0"/>
                <a:cs typeface="Calibri" pitchFamily="34" charset="0"/>
              </a:rPr>
              <a:t> the </a:t>
            </a:r>
            <a:r>
              <a:rPr lang="en-GB" sz="2400" b="1" dirty="0">
                <a:latin typeface="Calibri" pitchFamily="34" charset="0"/>
                <a:cs typeface="Calibri" pitchFamily="34" charset="0"/>
              </a:rPr>
              <a:t>rich diversity of knowledge </a:t>
            </a:r>
            <a:r>
              <a:rPr lang="en-GB" sz="2400" dirty="0">
                <a:latin typeface="Calibri" pitchFamily="34" charset="0"/>
                <a:cs typeface="Calibri" pitchFamily="34" charset="0"/>
              </a:rPr>
              <a:t>and learning styles and the rights of learners to participate in selection of assessment instruments methods</a:t>
            </a:r>
          </a:p>
          <a:p>
            <a:pPr lvl="1" fontAlgn="auto">
              <a:lnSpc>
                <a:spcPct val="90000"/>
              </a:lnSpc>
              <a:spcBef>
                <a:spcPts val="0"/>
              </a:spcBef>
              <a:spcAft>
                <a:spcPts val="0"/>
              </a:spcAft>
              <a:buClr>
                <a:schemeClr val="tx2"/>
              </a:buClr>
              <a:defRPr/>
            </a:pPr>
            <a:endParaRPr lang="en-GB" sz="2400" b="1" dirty="0">
              <a:latin typeface="Calibri" pitchFamily="34" charset="0"/>
              <a:cs typeface="Calibri" pitchFamily="34" charset="0"/>
            </a:endParaRP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p:cNvSpPr>
          <p:nvPr>
            <p:ph idx="1"/>
          </p:nvPr>
        </p:nvSpPr>
        <p:spPr>
          <a:xfrm>
            <a:off x="0" y="1412875"/>
            <a:ext cx="9144000" cy="4471988"/>
          </a:xfrm>
        </p:spPr>
        <p:txBody>
          <a:bodyPr>
            <a:normAutofit fontScale="92500" lnSpcReduction="10000"/>
          </a:bodyPr>
          <a:lstStyle/>
          <a:p>
            <a:pPr marL="365760" indent="-256032" eaLnBrk="1" fontAlgn="auto" hangingPunct="1">
              <a:lnSpc>
                <a:spcPct val="150000"/>
              </a:lnSpc>
              <a:spcAft>
                <a:spcPts val="0"/>
              </a:spcAft>
              <a:buFontTx/>
              <a:buNone/>
              <a:defRPr/>
            </a:pPr>
            <a:r>
              <a:rPr lang="en-TT" dirty="0" smtClean="0"/>
              <a:t>Definition</a:t>
            </a:r>
          </a:p>
          <a:p>
            <a:pPr marL="365760" indent="-256032" eaLnBrk="1" fontAlgn="auto" hangingPunct="1">
              <a:lnSpc>
                <a:spcPct val="150000"/>
              </a:lnSpc>
              <a:spcAft>
                <a:spcPts val="0"/>
              </a:spcAft>
              <a:buFontTx/>
              <a:buNone/>
              <a:defRPr/>
            </a:pPr>
            <a:r>
              <a:rPr lang="en-TT" dirty="0" smtClean="0"/>
              <a:t>	‘the establishment of and adherence to policies, processes, and assessment practices that ensure that the knowledge and skills of individual learners are recognized so that they can successfully engage in the subjects and levels of learning that contribute meaningfully to their educational and employment goals.’</a:t>
            </a:r>
          </a:p>
          <a:p>
            <a:pPr marL="365760" indent="-256032" eaLnBrk="1" fontAlgn="auto" hangingPunct="1">
              <a:lnSpc>
                <a:spcPct val="150000"/>
              </a:lnSpc>
              <a:spcAft>
                <a:spcPts val="0"/>
              </a:spcAft>
              <a:buFontTx/>
              <a:buNone/>
              <a:defRPr/>
            </a:pPr>
            <a:endParaRPr lang="en-TT" dirty="0" smtClean="0"/>
          </a:p>
          <a:p>
            <a:pPr marL="365760" indent="-256032" eaLnBrk="1" fontAlgn="auto" hangingPunct="1">
              <a:lnSpc>
                <a:spcPct val="150000"/>
              </a:lnSpc>
              <a:spcAft>
                <a:spcPts val="0"/>
              </a:spcAft>
              <a:buFontTx/>
              <a:buNone/>
              <a:defRPr/>
            </a:pPr>
            <a:r>
              <a:rPr lang="en-TT" sz="2000" i="1" dirty="0" err="1" smtClean="0"/>
              <a:t>Source:CLFDB</a:t>
            </a:r>
            <a:r>
              <a:rPr lang="en-TT" sz="2000" i="1" dirty="0" smtClean="0"/>
              <a:t> </a:t>
            </a:r>
            <a:endParaRPr lang="en-US" sz="2000" i="1" dirty="0" smtClean="0"/>
          </a:p>
        </p:txBody>
      </p:sp>
      <p:sp>
        <p:nvSpPr>
          <p:cNvPr id="77826" name="Rectangle 2"/>
          <p:cNvSpPr>
            <a:spLocks noGrp="1"/>
          </p:cNvSpPr>
          <p:nvPr>
            <p:ph type="title"/>
          </p:nvPr>
        </p:nvSpPr>
        <p:spPr bwMode="auto">
          <a:xfrm>
            <a:off x="381000" y="230188"/>
            <a:ext cx="8382000" cy="658812"/>
          </a:xfrm>
        </p:spPr>
        <p:txBody>
          <a:bodyPr numCol="1" anchorCtr="0" compatLnSpc="1">
            <a:prstTxWarp prst="textNoShape">
              <a:avLst/>
            </a:prstTxWarp>
            <a:normAutofit fontScale="90000"/>
          </a:bodyPr>
          <a:lstStyle/>
          <a:p>
            <a:pPr eaLnBrk="1" fontAlgn="auto" hangingPunct="1">
              <a:spcAft>
                <a:spcPts val="0"/>
              </a:spcAft>
              <a:defRPr/>
            </a:pPr>
            <a:r>
              <a:rPr dirty="0" smtClean="0">
                <a:solidFill>
                  <a:schemeClr val="tx1"/>
                </a:solidFill>
                <a:effectLst/>
                <a:cs typeface="Arial" pitchFamily="34" charset="0"/>
              </a:rPr>
              <a:t>Quality Assurance in PLAR</a:t>
            </a: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normAutofit fontScale="90000"/>
          </a:bodyPr>
          <a:lstStyle/>
          <a:p>
            <a:pPr eaLnBrk="1" hangingPunct="1">
              <a:defRPr/>
            </a:pPr>
            <a:r>
              <a:rPr lang="en-TT" dirty="0" smtClean="0">
                <a:solidFill>
                  <a:schemeClr val="tx1"/>
                </a:solidFill>
                <a:effectLst/>
                <a:cs typeface="Arial" pitchFamily="34" charset="0"/>
              </a:rPr>
              <a:t>Model Employed for Quality Assurance in PLAR (WACs)</a:t>
            </a:r>
            <a:endParaRPr lang="en-TT" dirty="0"/>
          </a:p>
        </p:txBody>
      </p:sp>
      <p:sp>
        <p:nvSpPr>
          <p:cNvPr id="52227" name="Content Placeholder 2"/>
          <p:cNvSpPr>
            <a:spLocks noGrp="1"/>
          </p:cNvSpPr>
          <p:nvPr>
            <p:ph idx="1"/>
          </p:nvPr>
        </p:nvSpPr>
        <p:spPr>
          <a:xfrm>
            <a:off x="381000" y="1651000"/>
            <a:ext cx="8382000" cy="4826000"/>
          </a:xfrm>
        </p:spPr>
        <p:txBody>
          <a:bodyPr/>
          <a:lstStyle/>
          <a:p>
            <a:pPr eaLnBrk="1" hangingPunct="1">
              <a:lnSpc>
                <a:spcPct val="150000"/>
              </a:lnSpc>
            </a:pPr>
            <a:r>
              <a:rPr lang="en-TT" sz="2400" dirty="0" smtClean="0"/>
              <a:t>WACs are required to take on some of the quality assurance processes</a:t>
            </a:r>
          </a:p>
          <a:p>
            <a:pPr eaLnBrk="1" hangingPunct="1">
              <a:lnSpc>
                <a:spcPct val="150000"/>
              </a:lnSpc>
            </a:pPr>
            <a:r>
              <a:rPr lang="en-TT" sz="2400" dirty="0" smtClean="0"/>
              <a:t>ultimate responsibility for ensuring the quality of the PLAR process lies within the hands of the NTA</a:t>
            </a:r>
          </a:p>
          <a:p>
            <a:pPr eaLnBrk="1" hangingPunct="1">
              <a:lnSpc>
                <a:spcPct val="150000"/>
              </a:lnSpc>
            </a:pPr>
            <a:r>
              <a:rPr lang="en-TT" sz="2400" dirty="0" smtClean="0"/>
              <a:t>relies on an element of mutual cooperation and trust, both in formulating practices and in undertaking these practices.</a:t>
            </a:r>
          </a:p>
          <a:p>
            <a:pPr eaLnBrk="1" hangingPunct="1"/>
            <a:endParaRPr lang="en-TT" dirty="0" smtClean="0"/>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eaLnBrk="1" hangingPunct="1">
              <a:defRPr/>
            </a:pPr>
            <a:r>
              <a:rPr lang="en-TT" dirty="0" smtClean="0"/>
              <a:t>CENTRE APPROVAL</a:t>
            </a:r>
            <a:endParaRPr lang="en-TT" dirty="0"/>
          </a:p>
        </p:txBody>
      </p:sp>
      <p:sp>
        <p:nvSpPr>
          <p:cNvPr id="3" name="Content Placeholder 2"/>
          <p:cNvSpPr>
            <a:spLocks noGrp="1"/>
          </p:cNvSpPr>
          <p:nvPr>
            <p:ph idx="1"/>
          </p:nvPr>
        </p:nvSpPr>
        <p:spPr>
          <a:xfrm>
            <a:off x="381000" y="1412875"/>
            <a:ext cx="8382000" cy="3841750"/>
          </a:xfrm>
        </p:spPr>
        <p:txBody>
          <a:bodyPr/>
          <a:lstStyle/>
          <a:p>
            <a:pPr algn="just" eaLnBrk="1" hangingPunct="1">
              <a:lnSpc>
                <a:spcPct val="150000"/>
              </a:lnSpc>
              <a:defRPr/>
            </a:pPr>
            <a:r>
              <a:rPr lang="en-TT" dirty="0"/>
              <a:t>Approval of any </a:t>
            </a:r>
            <a:r>
              <a:rPr lang="en-TT" dirty="0" smtClean="0"/>
              <a:t>institution </a:t>
            </a:r>
            <a:r>
              <a:rPr lang="en-TT" dirty="0"/>
              <a:t>to carry out assessments </a:t>
            </a:r>
            <a:r>
              <a:rPr lang="en-TT" dirty="0" smtClean="0"/>
              <a:t>via PLAR  </a:t>
            </a:r>
            <a:r>
              <a:rPr lang="en-TT" b="1" i="1" u="sng" dirty="0" smtClean="0"/>
              <a:t>MUST</a:t>
            </a:r>
            <a:r>
              <a:rPr lang="en-TT" dirty="0" smtClean="0"/>
              <a:t> be </a:t>
            </a:r>
            <a:r>
              <a:rPr lang="en-TT" dirty="0"/>
              <a:t>sought from the NTA. To be approved, </a:t>
            </a:r>
            <a:r>
              <a:rPr lang="en-TT" dirty="0" smtClean="0"/>
              <a:t>an institution </a:t>
            </a:r>
            <a:r>
              <a:rPr lang="en-TT" dirty="0"/>
              <a:t>must meet NTA’s requirements for: </a:t>
            </a:r>
          </a:p>
          <a:p>
            <a:pPr algn="just" eaLnBrk="1" hangingPunct="1">
              <a:lnSpc>
                <a:spcPct val="150000"/>
              </a:lnSpc>
              <a:defRPr/>
            </a:pPr>
            <a:r>
              <a:rPr lang="en-TT" dirty="0"/>
              <a:t>Quality assurance mechanisms to support </a:t>
            </a:r>
            <a:r>
              <a:rPr lang="en-TT" dirty="0" smtClean="0"/>
              <a:t>PLAR</a:t>
            </a:r>
          </a:p>
          <a:p>
            <a:pPr algn="just" eaLnBrk="1" hangingPunct="1">
              <a:lnSpc>
                <a:spcPct val="150000"/>
              </a:lnSpc>
              <a:defRPr/>
            </a:pPr>
            <a:r>
              <a:rPr lang="en-TT" dirty="0"/>
              <a:t>Appropriate assessment and internal verification systems </a:t>
            </a:r>
          </a:p>
          <a:p>
            <a:pPr marL="0" indent="0" eaLnBrk="1" hangingPunct="1">
              <a:lnSpc>
                <a:spcPct val="150000"/>
              </a:lnSpc>
              <a:buFontTx/>
              <a:buNone/>
              <a:defRPr/>
            </a:pPr>
            <a:endParaRPr lang="en-TT" dirty="0"/>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eaLnBrk="1" hangingPunct="1">
              <a:defRPr/>
            </a:pPr>
            <a:r>
              <a:rPr lang="en-TT" dirty="0" smtClean="0"/>
              <a:t>CENTRE APPROVAL</a:t>
            </a:r>
            <a:endParaRPr lang="en-TT" dirty="0"/>
          </a:p>
        </p:txBody>
      </p:sp>
      <p:sp>
        <p:nvSpPr>
          <p:cNvPr id="54275" name="Content Placeholder 2"/>
          <p:cNvSpPr>
            <a:spLocks noGrp="1"/>
          </p:cNvSpPr>
          <p:nvPr>
            <p:ph idx="1"/>
          </p:nvPr>
        </p:nvSpPr>
        <p:spPr>
          <a:xfrm>
            <a:off x="381000" y="1412875"/>
            <a:ext cx="8382000" cy="4137025"/>
          </a:xfrm>
        </p:spPr>
        <p:txBody>
          <a:bodyPr/>
          <a:lstStyle/>
          <a:p>
            <a:pPr eaLnBrk="1" hangingPunct="1">
              <a:lnSpc>
                <a:spcPct val="150000"/>
              </a:lnSpc>
            </a:pPr>
            <a:r>
              <a:rPr lang="en-TT" dirty="0" smtClean="0"/>
              <a:t>Trained assessors and internal verifiers</a:t>
            </a:r>
          </a:p>
          <a:p>
            <a:pPr eaLnBrk="1" hangingPunct="1">
              <a:lnSpc>
                <a:spcPct val="150000"/>
              </a:lnSpc>
            </a:pPr>
            <a:r>
              <a:rPr lang="en-TT" dirty="0" smtClean="0"/>
              <a:t>A record-keeping and support  systems for candidates </a:t>
            </a:r>
          </a:p>
          <a:p>
            <a:pPr eaLnBrk="1" hangingPunct="1">
              <a:lnSpc>
                <a:spcPct val="150000"/>
              </a:lnSpc>
            </a:pPr>
            <a:r>
              <a:rPr lang="en-TT" dirty="0" smtClean="0"/>
              <a:t>A system of communication with  the NTA (TVETCC)</a:t>
            </a:r>
          </a:p>
          <a:p>
            <a:pPr eaLnBrk="1" hangingPunct="1">
              <a:lnSpc>
                <a:spcPct val="150000"/>
              </a:lnSpc>
            </a:pPr>
            <a:r>
              <a:rPr lang="en-TT" dirty="0" smtClean="0"/>
              <a:t>A Health &amp; Safety Policy </a:t>
            </a:r>
          </a:p>
          <a:p>
            <a:pPr eaLnBrk="1" hangingPunct="1">
              <a:lnSpc>
                <a:spcPct val="150000"/>
              </a:lnSpc>
            </a:pPr>
            <a:r>
              <a:rPr lang="en-TT" dirty="0" smtClean="0"/>
              <a:t>An Equal Opportunities Policy </a:t>
            </a:r>
          </a:p>
          <a:p>
            <a:pPr eaLnBrk="1" hangingPunct="1">
              <a:lnSpc>
                <a:spcPct val="150000"/>
              </a:lnSpc>
            </a:pPr>
            <a:endParaRPr lang="en-TT" dirty="0" smtClean="0"/>
          </a:p>
          <a:p>
            <a:pPr eaLnBrk="1" hangingPunct="1"/>
            <a:endParaRPr lang="en-TT" dirty="0" smtClean="0"/>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228600" y="838200"/>
            <a:ext cx="8534400" cy="5791200"/>
          </a:xfrm>
        </p:spPr>
        <p:txBody>
          <a:bodyPr/>
          <a:lstStyle/>
          <a:p>
            <a:pPr eaLnBrk="1" hangingPunct="1">
              <a:lnSpc>
                <a:spcPct val="150000"/>
              </a:lnSpc>
              <a:buSzPct val="60000"/>
            </a:pPr>
            <a:r>
              <a:rPr lang="en-US" sz="2400" dirty="0" smtClean="0"/>
              <a:t>Clear learning outcomes/expectations – Core values Assessment</a:t>
            </a:r>
          </a:p>
          <a:p>
            <a:pPr eaLnBrk="1" hangingPunct="1">
              <a:lnSpc>
                <a:spcPct val="150000"/>
              </a:lnSpc>
              <a:buSzPct val="60000"/>
            </a:pPr>
            <a:r>
              <a:rPr lang="en-US" sz="2400" dirty="0" smtClean="0"/>
              <a:t>Technical requirements:</a:t>
            </a:r>
          </a:p>
          <a:p>
            <a:pPr lvl="1" eaLnBrk="1" hangingPunct="1">
              <a:lnSpc>
                <a:spcPct val="150000"/>
              </a:lnSpc>
              <a:buSzPct val="60000"/>
            </a:pPr>
            <a:r>
              <a:rPr lang="en-US" sz="2400" u="sng" dirty="0" smtClean="0"/>
              <a:t>Validity</a:t>
            </a:r>
            <a:r>
              <a:rPr lang="en-US" sz="2400" dirty="0" smtClean="0"/>
              <a:t> – Does the evidence relate to the learning outcome?</a:t>
            </a:r>
            <a:endParaRPr lang="en-US" sz="2400" u="sng" dirty="0" smtClean="0"/>
          </a:p>
          <a:p>
            <a:pPr lvl="1" eaLnBrk="1" hangingPunct="1">
              <a:lnSpc>
                <a:spcPct val="150000"/>
              </a:lnSpc>
              <a:buSzPct val="60000"/>
            </a:pPr>
            <a:r>
              <a:rPr lang="en-US" sz="2400" u="sng" dirty="0" smtClean="0"/>
              <a:t>Sufficiency </a:t>
            </a:r>
            <a:r>
              <a:rPr lang="en-US" sz="2400" dirty="0" smtClean="0"/>
              <a:t>- Is there enough evidence to provide conclusive proof?</a:t>
            </a:r>
          </a:p>
          <a:p>
            <a:pPr lvl="1" eaLnBrk="1" hangingPunct="1">
              <a:lnSpc>
                <a:spcPct val="150000"/>
              </a:lnSpc>
              <a:buSzPct val="60000"/>
            </a:pPr>
            <a:r>
              <a:rPr lang="en-US" sz="2400" u="sng" dirty="0" smtClean="0"/>
              <a:t>Authenticity</a:t>
            </a:r>
            <a:r>
              <a:rPr lang="en-US" sz="2400" dirty="0" smtClean="0"/>
              <a:t> – Did the learner/individual produce the work?</a:t>
            </a:r>
          </a:p>
          <a:p>
            <a:pPr lvl="1" eaLnBrk="1" hangingPunct="1">
              <a:lnSpc>
                <a:spcPct val="150000"/>
              </a:lnSpc>
              <a:buSzPct val="60000"/>
            </a:pPr>
            <a:r>
              <a:rPr lang="en-US" sz="2400" u="sng" dirty="0" smtClean="0"/>
              <a:t>Currency</a:t>
            </a:r>
            <a:r>
              <a:rPr lang="en-US" sz="2400" dirty="0" smtClean="0"/>
              <a:t> – Are knowledge and skills up to date?</a:t>
            </a:r>
          </a:p>
          <a:p>
            <a:pPr lvl="1" eaLnBrk="1" hangingPunct="1">
              <a:lnSpc>
                <a:spcPct val="150000"/>
              </a:lnSpc>
              <a:buSzPct val="60000"/>
            </a:pPr>
            <a:r>
              <a:rPr lang="en-US" sz="2400" u="sng" dirty="0" smtClean="0"/>
              <a:t>Reliability </a:t>
            </a:r>
            <a:r>
              <a:rPr lang="en-US" sz="2400" dirty="0" smtClean="0"/>
              <a:t> - How consistent is the assessment outcome?</a:t>
            </a:r>
          </a:p>
          <a:p>
            <a:pPr eaLnBrk="1" hangingPunct="1">
              <a:lnSpc>
                <a:spcPct val="150000"/>
              </a:lnSpc>
              <a:buSzPct val="60000"/>
            </a:pPr>
            <a:r>
              <a:rPr lang="en-US" sz="2400" dirty="0" smtClean="0"/>
              <a:t>Systematic process</a:t>
            </a:r>
          </a:p>
          <a:p>
            <a:pPr lvl="1" eaLnBrk="1" hangingPunct="1">
              <a:lnSpc>
                <a:spcPct val="80000"/>
              </a:lnSpc>
              <a:buSzPct val="60000"/>
              <a:buFontTx/>
              <a:buNone/>
            </a:pPr>
            <a:endParaRPr lang="en-US" sz="1400" dirty="0" smtClean="0">
              <a:latin typeface="Times New Roman" pitchFamily="18" charset="0"/>
            </a:endParaRPr>
          </a:p>
        </p:txBody>
      </p:sp>
      <p:sp>
        <p:nvSpPr>
          <p:cNvPr id="14339" name="Rectangle 2"/>
          <p:cNvSpPr>
            <a:spLocks noGrp="1" noChangeArrowheads="1"/>
          </p:cNvSpPr>
          <p:nvPr>
            <p:ph type="title"/>
          </p:nvPr>
        </p:nvSpPr>
        <p:spPr>
          <a:xfrm>
            <a:off x="381000" y="35256"/>
            <a:ext cx="8382000" cy="664797"/>
          </a:xfrm>
          <a:solidFill>
            <a:schemeClr val="bg1">
              <a:alpha val="63000"/>
            </a:schemeClr>
          </a:solidFill>
        </p:spPr>
        <p:txBody>
          <a:bodyPr>
            <a:normAutofit fontScale="90000"/>
          </a:bodyPr>
          <a:lstStyle/>
          <a:p>
            <a:pPr defTabSz="914363" eaLnBrk="1" fontAlgn="auto" hangingPunct="1">
              <a:spcAft>
                <a:spcPts val="0"/>
              </a:spcAft>
              <a:defRPr/>
            </a:pPr>
            <a:r>
              <a:rPr dirty="0">
                <a:solidFill>
                  <a:schemeClr val="tx1"/>
                </a:solidFill>
                <a:effectLst/>
              </a:rPr>
              <a:t>Principles of Sound Assessment</a:t>
            </a: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229600" cy="4525962"/>
          </a:xfrm>
        </p:spPr>
        <p:txBody>
          <a:bodyPr/>
          <a:lstStyle/>
          <a:p>
            <a:endParaRPr lang="en-TT" dirty="0" smtClean="0"/>
          </a:p>
          <a:p>
            <a:pPr algn="just">
              <a:lnSpc>
                <a:spcPct val="150000"/>
              </a:lnSpc>
            </a:pPr>
            <a:r>
              <a:rPr lang="en-TT" dirty="0" smtClean="0"/>
              <a:t>To earn an award, candidates must demonstrate competence (skills, knowledge and attitude) in reaching CARICOM-approved occupational standards developed by practitioners and employers. These standards are organized in units and candidates may earn unit awards towards achieving a complete CVQ. </a:t>
            </a:r>
            <a:endParaRPr lang="en-TT" dirty="0"/>
          </a:p>
        </p:txBody>
      </p:sp>
      <p:sp>
        <p:nvSpPr>
          <p:cNvPr id="3" name="Title 2"/>
          <p:cNvSpPr>
            <a:spLocks noGrp="1"/>
          </p:cNvSpPr>
          <p:nvPr>
            <p:ph type="title"/>
          </p:nvPr>
        </p:nvSpPr>
        <p:spPr/>
        <p:txBody>
          <a:bodyPr>
            <a:normAutofit fontScale="90000"/>
          </a:bodyPr>
          <a:lstStyle/>
          <a:p>
            <a:r>
              <a:rPr lang="en-TT" dirty="0" smtClean="0"/>
              <a:t>Certification</a:t>
            </a:r>
            <a:br>
              <a:rPr lang="en-TT" dirty="0" smtClean="0"/>
            </a:br>
            <a:endParaRPr lang="en-TT" dirty="0"/>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p:cNvSpPr>
          <p:nvPr>
            <p:ph idx="1"/>
          </p:nvPr>
        </p:nvSpPr>
        <p:spPr>
          <a:xfrm>
            <a:off x="0" y="1412875"/>
            <a:ext cx="8991600" cy="3387725"/>
          </a:xfrm>
        </p:spPr>
        <p:txBody>
          <a:bodyPr/>
          <a:lstStyle/>
          <a:p>
            <a:pPr algn="just" eaLnBrk="1" hangingPunct="1">
              <a:lnSpc>
                <a:spcPct val="210000"/>
              </a:lnSpc>
            </a:pPr>
            <a:r>
              <a:rPr lang="en-TT" sz="2400" dirty="0" smtClean="0"/>
              <a:t>All stakeholders must be able to rely on the results of  PLAR.</a:t>
            </a:r>
          </a:p>
          <a:p>
            <a:pPr algn="just" eaLnBrk="1" hangingPunct="1">
              <a:lnSpc>
                <a:spcPct val="210000"/>
              </a:lnSpc>
            </a:pPr>
            <a:r>
              <a:rPr lang="en-TT" sz="2400" dirty="0" smtClean="0"/>
              <a:t>Must be rigorous, sound, capable of initiating self reflection and critical thinking.</a:t>
            </a:r>
          </a:p>
          <a:p>
            <a:pPr algn="just" eaLnBrk="1" hangingPunct="1">
              <a:lnSpc>
                <a:spcPct val="210000"/>
              </a:lnSpc>
            </a:pPr>
            <a:r>
              <a:rPr lang="en-TT" sz="2400" dirty="0" smtClean="0"/>
              <a:t>Recognition awarded through PLAR should not be differentiated from that awarded in the traditional manner. </a:t>
            </a:r>
            <a:endParaRPr lang="en-US" sz="2400" dirty="0" smtClean="0"/>
          </a:p>
        </p:txBody>
      </p:sp>
      <p:sp>
        <p:nvSpPr>
          <p:cNvPr id="78850" name="Rectangle 2"/>
          <p:cNvSpPr>
            <a:spLocks noGrp="1"/>
          </p:cNvSpPr>
          <p:nvPr>
            <p:ph type="title"/>
          </p:nvPr>
        </p:nvSpPr>
        <p:spPr bwMode="auto">
          <a:xfrm>
            <a:off x="381000" y="230188"/>
            <a:ext cx="8382000" cy="658812"/>
          </a:xfrm>
        </p:spPr>
        <p:txBody>
          <a:bodyPr numCol="1" anchorCtr="0" compatLnSpc="1">
            <a:prstTxWarp prst="textNoShape">
              <a:avLst/>
            </a:prstTxWarp>
            <a:normAutofit fontScale="90000"/>
          </a:bodyPr>
          <a:lstStyle/>
          <a:p>
            <a:pPr eaLnBrk="1" fontAlgn="auto" hangingPunct="1">
              <a:spcAft>
                <a:spcPts val="0"/>
              </a:spcAft>
              <a:defRPr/>
            </a:pPr>
            <a:r>
              <a:rPr smtClean="0">
                <a:solidFill>
                  <a:schemeClr val="tx1"/>
                </a:solidFill>
                <a:effectLst/>
                <a:cs typeface="Arial" pitchFamily="34" charset="0"/>
              </a:rPr>
              <a:t>Minimum Standards for PLAR</a:t>
            </a: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028" y="2057400"/>
            <a:ext cx="8534400" cy="457200"/>
          </a:xfrm>
        </p:spPr>
        <p:txBody>
          <a:bodyPr>
            <a:normAutofit fontScale="90000"/>
          </a:bodyPr>
          <a:lstStyle/>
          <a:p>
            <a:pPr algn="ctr" defTabSz="914363" eaLnBrk="1" fontAlgn="auto" hangingPunct="1">
              <a:spcAft>
                <a:spcPts val="0"/>
              </a:spcAft>
              <a:defRPr/>
            </a:pPr>
            <a:r>
              <a:rPr sz="2800" dirty="0" smtClean="0">
                <a:solidFill>
                  <a:schemeClr val="tx1"/>
                </a:solidFill>
                <a:effectLst/>
                <a:latin typeface="Cambria" pitchFamily="18" charset="0"/>
              </a:rPr>
              <a:t>PRIOR LEARNING ASSESSMENT AND RECOGNITION</a:t>
            </a:r>
            <a:endParaRPr sz="2800" dirty="0">
              <a:solidFill>
                <a:schemeClr val="tx1"/>
              </a:solidFill>
              <a:effectLst/>
              <a:latin typeface="Cambria" pitchFamily="18" charset="0"/>
            </a:endParaRPr>
          </a:p>
        </p:txBody>
      </p:sp>
      <p:grpSp>
        <p:nvGrpSpPr>
          <p:cNvPr id="3" name="Group 19"/>
          <p:cNvGrpSpPr>
            <a:grpSpLocks/>
          </p:cNvGrpSpPr>
          <p:nvPr/>
        </p:nvGrpSpPr>
        <p:grpSpPr bwMode="auto">
          <a:xfrm>
            <a:off x="2873375" y="647700"/>
            <a:ext cx="3886200" cy="1219200"/>
            <a:chOff x="4576557" y="3352800"/>
            <a:chExt cx="2433843" cy="774997"/>
          </a:xfrm>
        </p:grpSpPr>
        <p:sp>
          <p:nvSpPr>
            <p:cNvPr id="6" name="WordArt 6"/>
            <p:cNvSpPr>
              <a:spLocks noChangeAspect="1" noChangeArrowheads="1" noChangeShapeType="1" noTextEdit="1"/>
            </p:cNvSpPr>
            <p:nvPr/>
          </p:nvSpPr>
          <p:spPr bwMode="auto">
            <a:xfrm>
              <a:off x="4576557" y="3396766"/>
              <a:ext cx="1613637" cy="425736"/>
            </a:xfrm>
            <a:prstGeom prst="rect">
              <a:avLst/>
            </a:prstGeom>
            <a:scene3d>
              <a:camera prst="orthographicFront"/>
              <a:lightRig rig="threePt" dir="t"/>
            </a:scene3d>
            <a:sp3d/>
          </p:spPr>
          <p:txBody>
            <a:bodyPr wrap="none" fromWordArt="1">
              <a:prstTxWarp prst="textPlain">
                <a:avLst>
                  <a:gd name="adj" fmla="val 50000"/>
                </a:avLst>
              </a:prstTxWarp>
              <a:sp3d/>
            </a:bodyPr>
            <a:lstStyle/>
            <a:p>
              <a:pPr algn="ctr">
                <a:defRPr/>
              </a:pPr>
              <a:r>
                <a:rPr lang="en-US" sz="4400" kern="10" dirty="0">
                  <a:ln w="25400">
                    <a:solidFill>
                      <a:srgbClr val="000000"/>
                    </a:solidFill>
                    <a:round/>
                    <a:headEnd/>
                    <a:tailEnd/>
                  </a:ln>
                  <a:solidFill>
                    <a:srgbClr val="FF0000"/>
                  </a:solidFill>
                  <a:effectLst>
                    <a:glow rad="63500">
                      <a:schemeClr val="accent5">
                        <a:satMod val="175000"/>
                        <a:alpha val="40000"/>
                      </a:schemeClr>
                    </a:glow>
                  </a:effectLst>
                  <a:latin typeface="Gill Sans Ultra Bold Condensed" pitchFamily="34" charset="0"/>
                </a:rPr>
                <a:t>PLAR</a:t>
              </a:r>
            </a:p>
          </p:txBody>
        </p:sp>
        <p:sp>
          <p:nvSpPr>
            <p:cNvPr id="7" name="Rectangle 8"/>
            <p:cNvSpPr>
              <a:spLocks noChangeAspect="1" noChangeArrowheads="1"/>
            </p:cNvSpPr>
            <p:nvPr/>
          </p:nvSpPr>
          <p:spPr bwMode="auto">
            <a:xfrm>
              <a:off x="4910931" y="3910883"/>
              <a:ext cx="725329" cy="215381"/>
            </a:xfrm>
            <a:prstGeom prst="rect">
              <a:avLst/>
            </a:prstGeom>
            <a:solidFill>
              <a:srgbClr val="FF0000"/>
            </a:solidFill>
            <a:ln w="25400">
              <a:solidFill>
                <a:srgbClr val="000000"/>
              </a:solidFill>
              <a:miter lim="800000"/>
              <a:headEnd/>
              <a:tailEnd/>
            </a:ln>
            <a:effectLst>
              <a:glow rad="63500">
                <a:schemeClr val="accent3">
                  <a:satMod val="175000"/>
                  <a:alpha val="40000"/>
                </a:schemeClr>
              </a:glow>
            </a:effectLst>
            <a:scene3d>
              <a:camera prst="orthographicFront"/>
              <a:lightRig rig="threePt" dir="t"/>
            </a:scene3d>
            <a:sp3d/>
          </p:spPr>
          <p:txBody>
            <a:bodyPr/>
            <a:lstStyle/>
            <a:p>
              <a:pPr>
                <a:defRPr/>
              </a:pPr>
              <a:endParaRPr lang="en-US" dirty="0">
                <a:latin typeface="Lucida Sans Unicode" pitchFamily="34" charset="0"/>
              </a:endParaRPr>
            </a:p>
          </p:txBody>
        </p:sp>
        <p:sp>
          <p:nvSpPr>
            <p:cNvPr id="8" name="AutoShape 9"/>
            <p:cNvSpPr>
              <a:spLocks noChangeAspect="1" noChangeArrowheads="1"/>
            </p:cNvSpPr>
            <p:nvPr/>
          </p:nvSpPr>
          <p:spPr bwMode="auto">
            <a:xfrm rot="16200000" flipV="1">
              <a:off x="5958917" y="3075679"/>
              <a:ext cx="774362" cy="1328604"/>
            </a:xfrm>
            <a:custGeom>
              <a:avLst/>
              <a:gdLst>
                <a:gd name="T0" fmla="*/ 0 w 21600"/>
                <a:gd name="T1" fmla="*/ 0 h 21600"/>
                <a:gd name="T2" fmla="*/ 0 w 21600"/>
                <a:gd name="T3" fmla="*/ 0 h 21600"/>
                <a:gd name="T4" fmla="*/ 0 w 21600"/>
                <a:gd name="T5" fmla="*/ 1 h 21600"/>
                <a:gd name="T6" fmla="*/ 0 w 21600"/>
                <a:gd name="T7" fmla="*/ 0 h 21600"/>
                <a:gd name="T8" fmla="*/ 17694720 60000 65536"/>
                <a:gd name="T9" fmla="*/ 5898240 60000 65536"/>
                <a:gd name="T10" fmla="*/ 5898240 60000 65536"/>
                <a:gd name="T11" fmla="*/ 0 60000 65536"/>
                <a:gd name="T12" fmla="*/ 12420 w 21600"/>
                <a:gd name="T13" fmla="*/ 2910 h 21600"/>
                <a:gd name="T14" fmla="*/ 18225 w 21600"/>
                <a:gd name="T15" fmla="*/ 924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25400">
              <a:solidFill>
                <a:srgbClr val="000000"/>
              </a:solidFill>
              <a:miter lim="800000"/>
              <a:headEnd/>
              <a:tailEnd/>
            </a:ln>
            <a:effectLst>
              <a:glow rad="63500">
                <a:schemeClr val="accent3">
                  <a:satMod val="175000"/>
                  <a:alpha val="40000"/>
                </a:schemeClr>
              </a:glow>
            </a:effectLst>
            <a:scene3d>
              <a:camera prst="orthographicFront"/>
              <a:lightRig rig="threePt" dir="t"/>
            </a:scene3d>
            <a:sp3d/>
          </p:spPr>
          <p:txBody>
            <a:bodyPr/>
            <a:lstStyle/>
            <a:p>
              <a:pPr>
                <a:defRPr/>
              </a:pPr>
              <a:endParaRPr lang="en-US" dirty="0">
                <a:latin typeface="Lucida Sans Unicode" pitchFamily="34" charset="0"/>
              </a:endParaRPr>
            </a:p>
          </p:txBody>
        </p:sp>
        <p:sp>
          <p:nvSpPr>
            <p:cNvPr id="9" name="Rectangle 7"/>
            <p:cNvSpPr>
              <a:spLocks noChangeAspect="1" noChangeArrowheads="1"/>
            </p:cNvSpPr>
            <p:nvPr/>
          </p:nvSpPr>
          <p:spPr bwMode="auto">
            <a:xfrm>
              <a:off x="4577122" y="3915947"/>
              <a:ext cx="122130" cy="211850"/>
            </a:xfrm>
            <a:prstGeom prst="rect">
              <a:avLst/>
            </a:prstGeom>
            <a:solidFill>
              <a:srgbClr val="FF0000"/>
            </a:solidFill>
            <a:ln w="25400">
              <a:solidFill>
                <a:srgbClr val="000000"/>
              </a:solidFill>
              <a:miter lim="800000"/>
              <a:headEnd/>
              <a:tailEnd/>
            </a:ln>
            <a:effectLst>
              <a:glow rad="63500">
                <a:schemeClr val="accent3">
                  <a:satMod val="175000"/>
                  <a:alpha val="40000"/>
                </a:schemeClr>
              </a:glow>
            </a:effectLst>
            <a:scene3d>
              <a:camera prst="orthographicFront"/>
              <a:lightRig rig="threePt" dir="t"/>
            </a:scene3d>
            <a:sp3d/>
          </p:spPr>
          <p:txBody>
            <a:bodyPr/>
            <a:lstStyle/>
            <a:p>
              <a:pPr>
                <a:defRPr/>
              </a:pPr>
              <a:endParaRPr lang="en-US" dirty="0">
                <a:latin typeface="Lucida Sans Unicode" pitchFamily="34" charset="0"/>
              </a:endParaRPr>
            </a:p>
          </p:txBody>
        </p:sp>
        <p:sp>
          <p:nvSpPr>
            <p:cNvPr id="10" name="Rectangle 11"/>
            <p:cNvSpPr>
              <a:spLocks noChangeAspect="1" noChangeArrowheads="1"/>
            </p:cNvSpPr>
            <p:nvPr/>
          </p:nvSpPr>
          <p:spPr bwMode="auto">
            <a:xfrm>
              <a:off x="4743705" y="3913496"/>
              <a:ext cx="122130" cy="211850"/>
            </a:xfrm>
            <a:prstGeom prst="rect">
              <a:avLst/>
            </a:prstGeom>
            <a:solidFill>
              <a:srgbClr val="FF0000"/>
            </a:solidFill>
            <a:ln w="25400">
              <a:solidFill>
                <a:srgbClr val="000000"/>
              </a:solidFill>
              <a:miter lim="800000"/>
              <a:headEnd/>
              <a:tailEnd/>
            </a:ln>
            <a:effectLst>
              <a:glow rad="63500">
                <a:schemeClr val="accent3">
                  <a:satMod val="175000"/>
                  <a:alpha val="40000"/>
                </a:schemeClr>
              </a:glow>
            </a:effectLst>
            <a:scene3d>
              <a:camera prst="orthographicFront"/>
              <a:lightRig rig="threePt" dir="t"/>
            </a:scene3d>
            <a:sp3d/>
          </p:spPr>
          <p:txBody>
            <a:bodyPr/>
            <a:lstStyle/>
            <a:p>
              <a:pPr>
                <a:defRPr/>
              </a:pPr>
              <a:endParaRPr lang="en-US" dirty="0">
                <a:latin typeface="Lucida Sans Unicode" pitchFamily="34" charset="0"/>
              </a:endParaRPr>
            </a:p>
          </p:txBody>
        </p:sp>
      </p:grpSp>
      <p:sp>
        <p:nvSpPr>
          <p:cNvPr id="11" name="Text Box 7"/>
          <p:cNvSpPr txBox="1">
            <a:spLocks noChangeArrowheads="1"/>
          </p:cNvSpPr>
          <p:nvPr/>
        </p:nvSpPr>
        <p:spPr bwMode="auto">
          <a:xfrm>
            <a:off x="381000" y="5410200"/>
            <a:ext cx="2339975" cy="1200329"/>
          </a:xfrm>
          <a:prstGeom prst="rect">
            <a:avLst/>
          </a:prstGeom>
          <a:ln/>
          <a:effectLst>
            <a:glow rad="101600">
              <a:schemeClr val="accent2">
                <a:satMod val="175000"/>
                <a:alpha val="40000"/>
              </a:schemeClr>
            </a:glow>
            <a:outerShdw blurRad="50800" dist="38100" dir="5400000" rotWithShape="0">
              <a:srgbClr val="000000">
                <a:alpha val="35000"/>
              </a:srgbClr>
            </a:outerShdw>
          </a:effectLst>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defRPr/>
            </a:pPr>
            <a:r>
              <a:rPr lang="en-US" b="1" dirty="0" smtClean="0">
                <a:solidFill>
                  <a:srgbClr val="000000"/>
                </a:solidFill>
                <a:latin typeface="Cambria" pitchFamily="18" charset="0"/>
              </a:rPr>
              <a:t>Mrs. </a:t>
            </a:r>
            <a:r>
              <a:rPr lang="en-US" b="1" dirty="0" err="1" smtClean="0">
                <a:solidFill>
                  <a:srgbClr val="000000"/>
                </a:solidFill>
                <a:latin typeface="Cambria" pitchFamily="18" charset="0"/>
              </a:rPr>
              <a:t>Elphege</a:t>
            </a:r>
            <a:r>
              <a:rPr lang="en-US" b="1" dirty="0" smtClean="0">
                <a:solidFill>
                  <a:srgbClr val="000000"/>
                </a:solidFill>
                <a:latin typeface="Cambria" pitchFamily="18" charset="0"/>
              </a:rPr>
              <a:t> Joseph</a:t>
            </a:r>
          </a:p>
          <a:p>
            <a:pPr>
              <a:spcBef>
                <a:spcPct val="50000"/>
              </a:spcBef>
              <a:defRPr/>
            </a:pPr>
            <a:r>
              <a:rPr lang="en-US" b="1" dirty="0" smtClean="0">
                <a:solidFill>
                  <a:srgbClr val="000000"/>
                </a:solidFill>
                <a:latin typeface="Cambria" pitchFamily="18" charset="0"/>
              </a:rPr>
              <a:t>CEO, NTA</a:t>
            </a:r>
          </a:p>
          <a:p>
            <a:pPr>
              <a:spcBef>
                <a:spcPct val="50000"/>
              </a:spcBef>
              <a:defRPr/>
            </a:pPr>
            <a:r>
              <a:rPr lang="en-US" dirty="0" smtClean="0">
                <a:solidFill>
                  <a:srgbClr val="000000"/>
                </a:solidFill>
                <a:latin typeface="Cambria" pitchFamily="18" charset="0"/>
              </a:rPr>
              <a:t>17</a:t>
            </a:r>
            <a:r>
              <a:rPr lang="en-US" baseline="30000" dirty="0" smtClean="0">
                <a:solidFill>
                  <a:srgbClr val="000000"/>
                </a:solidFill>
                <a:latin typeface="Cambria" pitchFamily="18" charset="0"/>
              </a:rPr>
              <a:t>th</a:t>
            </a:r>
            <a:r>
              <a:rPr lang="en-US" dirty="0" smtClean="0">
                <a:solidFill>
                  <a:srgbClr val="000000"/>
                </a:solidFill>
                <a:latin typeface="Cambria" pitchFamily="18" charset="0"/>
              </a:rPr>
              <a:t> November 2011</a:t>
            </a:r>
          </a:p>
        </p:txBody>
      </p:sp>
      <p:sp>
        <p:nvSpPr>
          <p:cNvPr id="12" name="Rectangle 11"/>
          <p:cNvSpPr/>
          <p:nvPr/>
        </p:nvSpPr>
        <p:spPr>
          <a:xfrm>
            <a:off x="838200" y="3200400"/>
            <a:ext cx="7315200" cy="769441"/>
          </a:xfrm>
          <a:prstGeom prst="rect">
            <a:avLst/>
          </a:prstGeom>
        </p:spPr>
        <p:txBody>
          <a:bodyPr wrap="square">
            <a:spAutoFit/>
          </a:bodyPr>
          <a:lstStyle/>
          <a:p>
            <a:pPr lvl="0" algn="ctr" eaLnBrk="0" hangingPunct="0">
              <a:tabLst>
                <a:tab pos="457200" algn="l"/>
              </a:tabLst>
              <a:defRPr/>
            </a:pPr>
            <a:r>
              <a:rPr lang="en-TT" sz="4400" b="1" dirty="0" smtClean="0">
                <a:solidFill>
                  <a:prstClr val="black"/>
                </a:solidFill>
                <a:latin typeface="Calibri" pitchFamily="34" charset="0"/>
                <a:cs typeface="Times New Roman" pitchFamily="18" charset="0"/>
              </a:rPr>
              <a:t>ASSURING QUALITY IN PLAR</a:t>
            </a:r>
            <a:endParaRPr lang="en-TT" sz="4400" dirty="0">
              <a:solidFill>
                <a:prstClr val="black"/>
              </a:solidFill>
              <a:latin typeface="Calibri"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p:cNvSpPr>
          <p:nvPr>
            <p:ph idx="1"/>
          </p:nvPr>
        </p:nvSpPr>
        <p:spPr>
          <a:xfrm>
            <a:off x="381000" y="1066800"/>
            <a:ext cx="8382000" cy="3994150"/>
          </a:xfrm>
        </p:spPr>
        <p:txBody>
          <a:bodyPr/>
          <a:lstStyle/>
          <a:p>
            <a:pPr eaLnBrk="1" hangingPunct="1">
              <a:lnSpc>
                <a:spcPct val="150000"/>
              </a:lnSpc>
            </a:pPr>
            <a:r>
              <a:rPr lang="en-TT" sz="2800" dirty="0" smtClean="0"/>
              <a:t>Accessibility and relevance </a:t>
            </a:r>
          </a:p>
          <a:p>
            <a:pPr eaLnBrk="1" hangingPunct="1">
              <a:lnSpc>
                <a:spcPct val="150000"/>
              </a:lnSpc>
            </a:pPr>
            <a:r>
              <a:rPr lang="en-TT" sz="2800" dirty="0" smtClean="0"/>
              <a:t>Learning attained, not experience </a:t>
            </a:r>
          </a:p>
          <a:p>
            <a:pPr eaLnBrk="1" hangingPunct="1">
              <a:lnSpc>
                <a:spcPct val="150000"/>
              </a:lnSpc>
            </a:pPr>
            <a:r>
              <a:rPr lang="en-TT" sz="2800" dirty="0" smtClean="0"/>
              <a:t>Fairness and equitability </a:t>
            </a:r>
          </a:p>
          <a:p>
            <a:pPr eaLnBrk="1" hangingPunct="1">
              <a:lnSpc>
                <a:spcPct val="150000"/>
              </a:lnSpc>
            </a:pPr>
            <a:r>
              <a:rPr lang="en-TT" sz="2800" dirty="0" smtClean="0"/>
              <a:t>Efficiency  - immediate feedback</a:t>
            </a:r>
          </a:p>
          <a:p>
            <a:pPr eaLnBrk="1" hangingPunct="1">
              <a:lnSpc>
                <a:spcPct val="150000"/>
              </a:lnSpc>
            </a:pPr>
            <a:r>
              <a:rPr lang="en-TT" sz="2800" dirty="0" smtClean="0"/>
              <a:t>Effectiveness  - Outcome based on Standard</a:t>
            </a:r>
          </a:p>
          <a:p>
            <a:pPr eaLnBrk="1" hangingPunct="1">
              <a:lnSpc>
                <a:spcPct val="150000"/>
              </a:lnSpc>
            </a:pPr>
            <a:r>
              <a:rPr lang="en-TT" sz="2800" dirty="0" smtClean="0"/>
              <a:t>Transparency – Candidate has access to all details</a:t>
            </a:r>
          </a:p>
          <a:p>
            <a:pPr eaLnBrk="1" hangingPunct="1">
              <a:lnSpc>
                <a:spcPct val="150000"/>
              </a:lnSpc>
            </a:pPr>
            <a:r>
              <a:rPr lang="en-TT" sz="2800" dirty="0" smtClean="0"/>
              <a:t>Reliability – Occupational Standards are benchmarked</a:t>
            </a:r>
            <a:endParaRPr lang="en-US" sz="2800" dirty="0" smtClean="0"/>
          </a:p>
        </p:txBody>
      </p:sp>
      <p:sp>
        <p:nvSpPr>
          <p:cNvPr id="79874" name="Rectangle 2"/>
          <p:cNvSpPr>
            <a:spLocks noGrp="1"/>
          </p:cNvSpPr>
          <p:nvPr>
            <p:ph type="title"/>
          </p:nvPr>
        </p:nvSpPr>
        <p:spPr bwMode="auto">
          <a:xfrm>
            <a:off x="381000" y="230188"/>
            <a:ext cx="8382000" cy="438150"/>
          </a:xfrm>
        </p:spPr>
        <p:txBody>
          <a:bodyPr numCol="1" anchorCtr="0" compatLnSpc="1">
            <a:prstTxWarp prst="textNoShape">
              <a:avLst/>
            </a:prstTxWarp>
            <a:normAutofit fontScale="90000"/>
          </a:bodyPr>
          <a:lstStyle/>
          <a:p>
            <a:pPr eaLnBrk="1" fontAlgn="auto" hangingPunct="1">
              <a:spcAft>
                <a:spcPts val="0"/>
              </a:spcAft>
              <a:defRPr/>
            </a:pPr>
            <a:r>
              <a:rPr sz="3200" dirty="0" smtClean="0">
                <a:solidFill>
                  <a:schemeClr val="tx1"/>
                </a:solidFill>
                <a:effectLst/>
                <a:cs typeface="Arial" pitchFamily="34" charset="0"/>
              </a:rPr>
              <a:t>STANDARDS FOR PLAR</a:t>
            </a: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p:cNvSpPr>
          <p:nvPr>
            <p:ph idx="1"/>
          </p:nvPr>
        </p:nvSpPr>
        <p:spPr>
          <a:xfrm>
            <a:off x="0" y="1143001"/>
            <a:ext cx="8915400" cy="5029200"/>
          </a:xfrm>
        </p:spPr>
        <p:txBody>
          <a:bodyPr>
            <a:normAutofit lnSpcReduction="10000"/>
          </a:bodyPr>
          <a:lstStyle/>
          <a:p>
            <a:pPr marL="365760" indent="-256032" algn="just" eaLnBrk="1" fontAlgn="auto" hangingPunct="1">
              <a:lnSpc>
                <a:spcPct val="170000"/>
              </a:lnSpc>
              <a:spcAft>
                <a:spcPts val="0"/>
              </a:spcAft>
              <a:buFont typeface="Wingdings 3"/>
              <a:buChar char=""/>
              <a:defRPr/>
            </a:pPr>
            <a:r>
              <a:rPr lang="en-TT" sz="2400" dirty="0"/>
              <a:t>A process for appeal within the PLAR process will be available and fully disclosed. </a:t>
            </a:r>
            <a:endParaRPr lang="en-TT" sz="2400" dirty="0" smtClean="0"/>
          </a:p>
          <a:p>
            <a:pPr marL="365760" indent="-256032" algn="just" eaLnBrk="1" fontAlgn="auto" hangingPunct="1">
              <a:lnSpc>
                <a:spcPct val="170000"/>
              </a:lnSpc>
              <a:spcAft>
                <a:spcPts val="0"/>
              </a:spcAft>
              <a:buFont typeface="Wingdings 3"/>
              <a:buChar char=""/>
              <a:defRPr/>
            </a:pPr>
            <a:r>
              <a:rPr lang="en-TT" sz="2400" dirty="0" smtClean="0"/>
              <a:t>All personnel involved in the assessment of learning would receive adequate training for the functions they perform and there will be provisions made for the continued development of staff and PLAR personnel involved in the assessment of prior learning. </a:t>
            </a:r>
          </a:p>
          <a:p>
            <a:pPr marL="365760" indent="-256032" algn="just" eaLnBrk="1" fontAlgn="auto" hangingPunct="1">
              <a:lnSpc>
                <a:spcPct val="170000"/>
              </a:lnSpc>
              <a:spcAft>
                <a:spcPts val="0"/>
              </a:spcAft>
              <a:buFont typeface="Wingdings 3"/>
              <a:buChar char=""/>
              <a:defRPr/>
            </a:pPr>
            <a:r>
              <a:rPr lang="en-TT" sz="2400" dirty="0" smtClean="0"/>
              <a:t>Assessment methods used within the PLAR process will be regularly monitored, reviewed, evaluated, and revised as needed. </a:t>
            </a:r>
            <a:endParaRPr lang="en-US" sz="2400" dirty="0" smtClean="0"/>
          </a:p>
          <a:p>
            <a:pPr marL="109728" indent="0" eaLnBrk="1" fontAlgn="auto" hangingPunct="1">
              <a:spcAft>
                <a:spcPts val="0"/>
              </a:spcAft>
              <a:buFont typeface="Wingdings 3" pitchFamily="18" charset="2"/>
              <a:buNone/>
              <a:defRPr/>
            </a:pPr>
            <a:endParaRPr lang="en-US" sz="2000" b="1" dirty="0" smtClean="0"/>
          </a:p>
        </p:txBody>
      </p:sp>
      <p:sp>
        <p:nvSpPr>
          <p:cNvPr id="87042" name="Rectangle 2"/>
          <p:cNvSpPr>
            <a:spLocks noGrp="1"/>
          </p:cNvSpPr>
          <p:nvPr>
            <p:ph type="title"/>
          </p:nvPr>
        </p:nvSpPr>
        <p:spPr bwMode="auto">
          <a:xfrm>
            <a:off x="381000" y="230188"/>
            <a:ext cx="8382000" cy="1317625"/>
          </a:xfrm>
        </p:spPr>
        <p:txBody>
          <a:bodyPr numCol="1" anchorCtr="0" compatLnSpc="1">
            <a:prstTxWarp prst="textNoShape">
              <a:avLst/>
            </a:prstTxWarp>
            <a:normAutofit fontScale="90000"/>
          </a:bodyPr>
          <a:lstStyle/>
          <a:p>
            <a:pPr eaLnBrk="1" fontAlgn="auto" hangingPunct="1">
              <a:spcAft>
                <a:spcPts val="0"/>
              </a:spcAft>
              <a:defRPr/>
            </a:pPr>
            <a:r>
              <a:rPr lang="en-TT" dirty="0" smtClean="0">
                <a:solidFill>
                  <a:schemeClr val="tx1"/>
                </a:solidFill>
                <a:effectLst/>
                <a:cs typeface="Arial" pitchFamily="34" charset="0"/>
              </a:rPr>
              <a:t>Administrative Policies </a:t>
            </a:r>
            <a:r>
              <a:rPr dirty="0" smtClean="0">
                <a:solidFill>
                  <a:schemeClr val="tx1"/>
                </a:solidFill>
                <a:effectLst/>
                <a:cs typeface="Arial" pitchFamily="34" charset="0"/>
              </a:rPr>
              <a:t/>
            </a:r>
            <a:br>
              <a:rPr dirty="0" smtClean="0">
                <a:solidFill>
                  <a:schemeClr val="tx1"/>
                </a:solidFill>
                <a:effectLst/>
                <a:cs typeface="Arial" pitchFamily="34" charset="0"/>
              </a:rPr>
            </a:br>
            <a:endParaRPr dirty="0" smtClean="0">
              <a:solidFill>
                <a:schemeClr val="tx1"/>
              </a:solidFill>
              <a:effectLst/>
              <a:cs typeface="Arial" pitchFamily="34" charset="0"/>
            </a:endParaRP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p:cNvSpPr>
          <p:nvPr>
            <p:ph idx="1"/>
          </p:nvPr>
        </p:nvSpPr>
        <p:spPr>
          <a:xfrm>
            <a:off x="381000" y="1412875"/>
            <a:ext cx="8382000" cy="4672013"/>
          </a:xfrm>
        </p:spPr>
        <p:txBody>
          <a:bodyPr>
            <a:normAutofit fontScale="85000" lnSpcReduction="10000"/>
          </a:bodyPr>
          <a:lstStyle/>
          <a:p>
            <a:pPr marL="365760" indent="-256032" algn="just" eaLnBrk="1" fontAlgn="auto" hangingPunct="1">
              <a:lnSpc>
                <a:spcPct val="150000"/>
              </a:lnSpc>
              <a:spcAft>
                <a:spcPts val="0"/>
              </a:spcAft>
              <a:buFontTx/>
              <a:buNone/>
              <a:defRPr/>
            </a:pPr>
            <a:r>
              <a:rPr lang="en-TT" b="1" i="1" dirty="0" smtClean="0"/>
              <a:t>Certification will be awarded:</a:t>
            </a:r>
          </a:p>
          <a:p>
            <a:pPr marL="365760" indent="-256032" algn="just" eaLnBrk="1" fontAlgn="auto" hangingPunct="1">
              <a:lnSpc>
                <a:spcPct val="150000"/>
              </a:lnSpc>
              <a:spcAft>
                <a:spcPts val="0"/>
              </a:spcAft>
              <a:buFont typeface="Wingdings 3"/>
              <a:buChar char=""/>
              <a:defRPr/>
            </a:pPr>
            <a:r>
              <a:rPr lang="en-TT" dirty="0" smtClean="0"/>
              <a:t> based on demonstrated learning attained from experience and not solely on experience. </a:t>
            </a:r>
          </a:p>
          <a:p>
            <a:pPr marL="365760" indent="-256032" algn="just" eaLnBrk="1" fontAlgn="auto" hangingPunct="1">
              <a:lnSpc>
                <a:spcPct val="150000"/>
              </a:lnSpc>
              <a:spcAft>
                <a:spcPts val="0"/>
              </a:spcAft>
              <a:buFont typeface="Wingdings 3"/>
              <a:buChar char=""/>
              <a:defRPr/>
            </a:pPr>
            <a:r>
              <a:rPr lang="en-TT" dirty="0" smtClean="0"/>
              <a:t>for learning that is relevant to the content and learning outcomes as stated in the competency standard or qualification. </a:t>
            </a:r>
          </a:p>
          <a:p>
            <a:pPr marL="365760" indent="-256032" algn="just" eaLnBrk="1" fontAlgn="auto" hangingPunct="1">
              <a:lnSpc>
                <a:spcPct val="150000"/>
              </a:lnSpc>
              <a:spcAft>
                <a:spcPts val="0"/>
              </a:spcAft>
              <a:buFont typeface="Wingdings 3"/>
              <a:buChar char=""/>
              <a:defRPr/>
            </a:pPr>
            <a:r>
              <a:rPr lang="en-TT" dirty="0" smtClean="0"/>
              <a:t>for learning that has both the theory and practical applications, which are appropriate to the task to be performed, competency standard or qualification. </a:t>
            </a:r>
          </a:p>
        </p:txBody>
      </p:sp>
      <p:sp>
        <p:nvSpPr>
          <p:cNvPr id="88066" name="Rectangle 2"/>
          <p:cNvSpPr>
            <a:spLocks noGrp="1"/>
          </p:cNvSpPr>
          <p:nvPr>
            <p:ph type="title"/>
          </p:nvPr>
        </p:nvSpPr>
        <p:spPr bwMode="auto">
          <a:xfrm>
            <a:off x="381000" y="0"/>
            <a:ext cx="8382000" cy="912812"/>
          </a:xfrm>
        </p:spPr>
        <p:txBody>
          <a:bodyPr numCol="1" anchorCtr="0" compatLnSpc="1">
            <a:prstTxWarp prst="textNoShape">
              <a:avLst/>
            </a:prstTxWarp>
          </a:bodyPr>
          <a:lstStyle/>
          <a:p>
            <a:pPr marL="914400" indent="-914400" eaLnBrk="1" fontAlgn="auto" hangingPunct="1">
              <a:spcAft>
                <a:spcPts val="0"/>
              </a:spcAft>
              <a:defRPr/>
            </a:pPr>
            <a:r>
              <a:rPr lang="en-TT" sz="4000" dirty="0" smtClean="0">
                <a:solidFill>
                  <a:schemeClr val="tx1"/>
                </a:solidFill>
                <a:effectLst/>
                <a:cs typeface="Arial" pitchFamily="34" charset="0"/>
              </a:rPr>
              <a:t>Certification Policies</a:t>
            </a:r>
            <a:endParaRPr sz="4000" dirty="0" smtClean="0">
              <a:solidFill>
                <a:schemeClr val="tx1"/>
              </a:solidFill>
              <a:effectLst/>
              <a:cs typeface="Arial" pitchFamily="34" charset="0"/>
            </a:endParaRP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p:cNvSpPr>
          <p:nvPr>
            <p:ph idx="1"/>
          </p:nvPr>
        </p:nvSpPr>
        <p:spPr>
          <a:xfrm>
            <a:off x="381000" y="1655762"/>
            <a:ext cx="8382000" cy="3602038"/>
          </a:xfrm>
        </p:spPr>
        <p:txBody>
          <a:bodyPr>
            <a:normAutofit lnSpcReduction="10000"/>
          </a:bodyPr>
          <a:lstStyle/>
          <a:p>
            <a:pPr marL="365760" indent="-256032" algn="just" eaLnBrk="1" fontAlgn="auto" hangingPunct="1">
              <a:lnSpc>
                <a:spcPct val="150000"/>
              </a:lnSpc>
              <a:spcAft>
                <a:spcPts val="0"/>
              </a:spcAft>
              <a:buFont typeface="Wingdings 3"/>
              <a:buChar char=""/>
              <a:defRPr/>
            </a:pPr>
            <a:r>
              <a:rPr lang="en-TT" dirty="0" smtClean="0"/>
              <a:t>The assessment of prior learning and the determination of competence for the award of certification will be made by Assessors (technical experts/content specialists) who are also knowledgeable in the Prior Learning Assessment and Recognition processes required. </a:t>
            </a:r>
            <a:endParaRPr lang="en-US" dirty="0" smtClean="0"/>
          </a:p>
          <a:p>
            <a:pPr marL="365760" indent="-256032" eaLnBrk="1" fontAlgn="auto" hangingPunct="1">
              <a:spcAft>
                <a:spcPts val="0"/>
              </a:spcAft>
              <a:buFont typeface="Wingdings 3"/>
              <a:buChar char=""/>
              <a:defRPr/>
            </a:pPr>
            <a:endParaRPr lang="en-US" dirty="0" smtClean="0"/>
          </a:p>
        </p:txBody>
      </p:sp>
      <p:sp>
        <p:nvSpPr>
          <p:cNvPr id="89090" name="Rectangle 2"/>
          <p:cNvSpPr>
            <a:spLocks noGrp="1"/>
          </p:cNvSpPr>
          <p:nvPr>
            <p:ph type="title"/>
          </p:nvPr>
        </p:nvSpPr>
        <p:spPr bwMode="auto">
          <a:xfrm>
            <a:off x="381000" y="0"/>
            <a:ext cx="8382000" cy="1317625"/>
          </a:xfrm>
        </p:spPr>
        <p:txBody>
          <a:bodyPr numCol="1" anchorCtr="0" compatLnSpc="1">
            <a:prstTxWarp prst="textNoShape">
              <a:avLst/>
            </a:prstTxWarp>
            <a:normAutofit fontScale="90000"/>
          </a:bodyPr>
          <a:lstStyle/>
          <a:p>
            <a:pPr eaLnBrk="1" fontAlgn="auto" hangingPunct="1">
              <a:spcAft>
                <a:spcPts val="0"/>
              </a:spcAft>
              <a:defRPr/>
            </a:pPr>
            <a:r>
              <a:rPr lang="en-TT" dirty="0" smtClean="0">
                <a:solidFill>
                  <a:schemeClr val="tx1"/>
                </a:solidFill>
                <a:effectLst/>
                <a:cs typeface="Arial" pitchFamily="34" charset="0"/>
              </a:rPr>
              <a:t>Certification Policies</a:t>
            </a:r>
            <a:r>
              <a:rPr dirty="0" smtClean="0">
                <a:solidFill>
                  <a:schemeClr val="tx1"/>
                </a:solidFill>
                <a:effectLst/>
                <a:cs typeface="Arial" pitchFamily="34" charset="0"/>
              </a:rPr>
              <a:t/>
            </a:r>
            <a:br>
              <a:rPr dirty="0" smtClean="0">
                <a:solidFill>
                  <a:schemeClr val="tx1"/>
                </a:solidFill>
                <a:effectLst/>
                <a:cs typeface="Arial" pitchFamily="34" charset="0"/>
              </a:rPr>
            </a:br>
            <a:endParaRPr dirty="0" smtClean="0">
              <a:solidFill>
                <a:schemeClr val="tx1"/>
              </a:solidFill>
              <a:effectLst/>
              <a:cs typeface="Arial" pitchFamily="34" charset="0"/>
            </a:endParaRP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257800"/>
          </a:xfrm>
        </p:spPr>
        <p:txBody>
          <a:bodyPr/>
          <a:lstStyle/>
          <a:p>
            <a:endParaRPr lang="en-TT" dirty="0" smtClean="0"/>
          </a:p>
          <a:p>
            <a:pPr>
              <a:lnSpc>
                <a:spcPct val="150000"/>
              </a:lnSpc>
              <a:buNone/>
            </a:pPr>
            <a:r>
              <a:rPr lang="en-TT" sz="2000" dirty="0" smtClean="0"/>
              <a:t>The NTATT will be responsible for the following: </a:t>
            </a:r>
          </a:p>
          <a:p>
            <a:pPr>
              <a:lnSpc>
                <a:spcPct val="150000"/>
              </a:lnSpc>
            </a:pPr>
            <a:r>
              <a:rPr lang="en-TT" sz="2000" dirty="0" smtClean="0"/>
              <a:t>Development of Occupational Standards for assessment in conjunction with industry </a:t>
            </a:r>
          </a:p>
          <a:p>
            <a:pPr>
              <a:lnSpc>
                <a:spcPct val="150000"/>
              </a:lnSpc>
            </a:pPr>
            <a:r>
              <a:rPr lang="en-TT" sz="2000" dirty="0" smtClean="0"/>
              <a:t>Training of Assessors and Verifiers </a:t>
            </a:r>
          </a:p>
          <a:p>
            <a:pPr>
              <a:lnSpc>
                <a:spcPct val="150000"/>
              </a:lnSpc>
            </a:pPr>
            <a:r>
              <a:rPr lang="en-TT" sz="2000" dirty="0" smtClean="0"/>
              <a:t>Pre-screening of candidates </a:t>
            </a:r>
          </a:p>
          <a:p>
            <a:pPr>
              <a:lnSpc>
                <a:spcPct val="150000"/>
              </a:lnSpc>
            </a:pPr>
            <a:r>
              <a:rPr lang="en-TT" sz="2000" dirty="0" smtClean="0"/>
              <a:t>Alternative pathways for certification through well developed and robust assessment systems. </a:t>
            </a:r>
          </a:p>
          <a:p>
            <a:pPr>
              <a:lnSpc>
                <a:spcPct val="150000"/>
              </a:lnSpc>
            </a:pPr>
            <a:r>
              <a:rPr lang="en-TT" sz="2000" dirty="0" smtClean="0"/>
              <a:t>A Quality Assurance Framework to ensure integrity, uniformity and continuous monitoring and evaluation of the system. </a:t>
            </a:r>
          </a:p>
          <a:p>
            <a:endParaRPr lang="en-TT" sz="1600" dirty="0"/>
          </a:p>
        </p:txBody>
      </p:sp>
      <p:sp>
        <p:nvSpPr>
          <p:cNvPr id="3" name="Title 2"/>
          <p:cNvSpPr>
            <a:spLocks noGrp="1"/>
          </p:cNvSpPr>
          <p:nvPr>
            <p:ph type="title"/>
          </p:nvPr>
        </p:nvSpPr>
        <p:spPr>
          <a:xfrm>
            <a:off x="457200" y="-228600"/>
            <a:ext cx="8229600" cy="1143000"/>
          </a:xfrm>
        </p:spPr>
        <p:txBody>
          <a:bodyPr>
            <a:normAutofit/>
          </a:bodyPr>
          <a:lstStyle/>
          <a:p>
            <a:r>
              <a:rPr lang="en-TT" sz="4000" dirty="0" smtClean="0">
                <a:solidFill>
                  <a:schemeClr val="tx1"/>
                </a:solidFill>
              </a:rPr>
              <a:t>Role of NTA</a:t>
            </a:r>
            <a:endParaRPr lang="en-TT" sz="4000" dirty="0">
              <a:solidFill>
                <a:schemeClr val="tx1"/>
              </a:solidFill>
            </a:endParaRP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534400" cy="4114800"/>
          </a:xfrm>
        </p:spPr>
        <p:txBody>
          <a:bodyPr/>
          <a:lstStyle/>
          <a:p>
            <a:pPr algn="just">
              <a:lnSpc>
                <a:spcPct val="150000"/>
              </a:lnSpc>
            </a:pPr>
            <a:r>
              <a:rPr lang="en-TT" sz="2400" dirty="0" smtClean="0"/>
              <a:t>Award of the Caribbean Vocational Qualification (CVQ) units or full certificates to competent citizens. </a:t>
            </a:r>
          </a:p>
          <a:p>
            <a:pPr algn="just">
              <a:lnSpc>
                <a:spcPct val="150000"/>
              </a:lnSpc>
            </a:pPr>
            <a:r>
              <a:rPr lang="en-TT" sz="2400" dirty="0" smtClean="0"/>
              <a:t>Establishment of a National Skills Bank whereby all candidates are identified by a unique ID number (Competency Card). </a:t>
            </a:r>
          </a:p>
          <a:p>
            <a:pPr algn="just">
              <a:lnSpc>
                <a:spcPct val="150000"/>
              </a:lnSpc>
            </a:pPr>
            <a:r>
              <a:rPr lang="en-TT" sz="2400" dirty="0" smtClean="0"/>
              <a:t>A common National Online Digital Platform for the registration, assessment and certification through the use of the National TVET Registry, branded as the NTA TVET Control Centre. </a:t>
            </a:r>
          </a:p>
          <a:p>
            <a:pPr algn="just">
              <a:lnSpc>
                <a:spcPct val="150000"/>
              </a:lnSpc>
            </a:pPr>
            <a:r>
              <a:rPr lang="en-TT" sz="2400" dirty="0" smtClean="0"/>
              <a:t>Career Guidance through the use of up-to-date Labour Market Information </a:t>
            </a:r>
          </a:p>
          <a:p>
            <a:endParaRPr lang="en-TT" sz="1600" dirty="0"/>
          </a:p>
        </p:txBody>
      </p:sp>
      <p:sp>
        <p:nvSpPr>
          <p:cNvPr id="3" name="Title 2"/>
          <p:cNvSpPr>
            <a:spLocks noGrp="1"/>
          </p:cNvSpPr>
          <p:nvPr>
            <p:ph type="title"/>
          </p:nvPr>
        </p:nvSpPr>
        <p:spPr>
          <a:xfrm>
            <a:off x="457200" y="-152400"/>
            <a:ext cx="8229600" cy="1143000"/>
          </a:xfrm>
        </p:spPr>
        <p:txBody>
          <a:bodyPr>
            <a:normAutofit/>
          </a:bodyPr>
          <a:lstStyle/>
          <a:p>
            <a:r>
              <a:rPr lang="en-TT" sz="4000" dirty="0" smtClean="0">
                <a:solidFill>
                  <a:schemeClr val="tx1"/>
                </a:solidFill>
              </a:rPr>
              <a:t>Role of NTA</a:t>
            </a:r>
            <a:endParaRPr lang="en-TT" sz="4000" dirty="0">
              <a:solidFill>
                <a:schemeClr val="tx1"/>
              </a:solidFill>
            </a:endParaRP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4525962"/>
          </a:xfrm>
        </p:spPr>
        <p:txBody>
          <a:bodyPr/>
          <a:lstStyle/>
          <a:p>
            <a:pPr algn="just">
              <a:lnSpc>
                <a:spcPct val="150000"/>
              </a:lnSpc>
            </a:pPr>
            <a:r>
              <a:rPr lang="en-TT" sz="2100" dirty="0" smtClean="0"/>
              <a:t>The training providers will be responsible for the following: </a:t>
            </a:r>
          </a:p>
          <a:p>
            <a:pPr algn="just">
              <a:lnSpc>
                <a:spcPct val="150000"/>
              </a:lnSpc>
            </a:pPr>
            <a:r>
              <a:rPr lang="en-TT" sz="2100" dirty="0" smtClean="0"/>
              <a:t>Provision of Assessment facilities </a:t>
            </a:r>
          </a:p>
          <a:p>
            <a:pPr algn="just">
              <a:lnSpc>
                <a:spcPct val="150000"/>
              </a:lnSpc>
            </a:pPr>
            <a:r>
              <a:rPr lang="en-TT" sz="2100" dirty="0" smtClean="0"/>
              <a:t>All support services leading to the Assessment and Training and of candidates. </a:t>
            </a:r>
          </a:p>
          <a:p>
            <a:pPr algn="just">
              <a:lnSpc>
                <a:spcPct val="150000"/>
              </a:lnSpc>
            </a:pPr>
            <a:r>
              <a:rPr lang="en-TT" sz="2100" dirty="0" smtClean="0"/>
              <a:t>Generally speaking the centres will be required to apply much of the same techniques they already use in assessing their students and trainees… i.e. practical assessments, simulations etc. Instructors and Centre staff are familiar with the CVQ standards and know just what someone needs to do to show that they can meet the standard of work performance - whether the person is a trainee, enrolled in one of their programmes, or a father of 4 with 15 years of only real-life experience in a field. </a:t>
            </a:r>
          </a:p>
          <a:p>
            <a:endParaRPr lang="en-TT" sz="1800" dirty="0"/>
          </a:p>
        </p:txBody>
      </p:sp>
      <p:sp>
        <p:nvSpPr>
          <p:cNvPr id="3" name="Title 2"/>
          <p:cNvSpPr>
            <a:spLocks noGrp="1"/>
          </p:cNvSpPr>
          <p:nvPr>
            <p:ph type="title"/>
          </p:nvPr>
        </p:nvSpPr>
        <p:spPr>
          <a:xfrm>
            <a:off x="457200" y="-152400"/>
            <a:ext cx="8229600" cy="1143000"/>
          </a:xfrm>
        </p:spPr>
        <p:txBody>
          <a:bodyPr/>
          <a:lstStyle/>
          <a:p>
            <a:r>
              <a:rPr lang="en-TT" dirty="0" smtClean="0">
                <a:solidFill>
                  <a:schemeClr val="tx1"/>
                </a:solidFill>
              </a:rPr>
              <a:t>Role of Approved Training Providers</a:t>
            </a:r>
            <a:endParaRPr lang="en-TT" dirty="0">
              <a:solidFill>
                <a:schemeClr val="tx1"/>
              </a:solidFill>
            </a:endParaRP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4525962"/>
          </a:xfrm>
        </p:spPr>
        <p:txBody>
          <a:bodyPr/>
          <a:lstStyle/>
          <a:p>
            <a:endParaRPr lang="en-TT" dirty="0" smtClean="0"/>
          </a:p>
          <a:p>
            <a:pPr>
              <a:lnSpc>
                <a:spcPct val="150000"/>
              </a:lnSpc>
            </a:pPr>
            <a:r>
              <a:rPr lang="en-TT" sz="1600" dirty="0" smtClean="0"/>
              <a:t>The Assessor will be responsible for the following: </a:t>
            </a:r>
          </a:p>
          <a:p>
            <a:pPr>
              <a:lnSpc>
                <a:spcPct val="150000"/>
              </a:lnSpc>
            </a:pPr>
            <a:r>
              <a:rPr lang="en-TT" sz="1600" dirty="0" smtClean="0"/>
              <a:t>Provide support to PLAR applicants </a:t>
            </a:r>
          </a:p>
          <a:p>
            <a:pPr>
              <a:lnSpc>
                <a:spcPct val="150000"/>
              </a:lnSpc>
            </a:pPr>
            <a:r>
              <a:rPr lang="en-TT" sz="1600" dirty="0" smtClean="0"/>
              <a:t>Provide guidance and feedback to the applicants in the collection of evidence </a:t>
            </a:r>
          </a:p>
          <a:p>
            <a:pPr>
              <a:lnSpc>
                <a:spcPct val="150000"/>
              </a:lnSpc>
            </a:pPr>
            <a:r>
              <a:rPr lang="en-TT" sz="1600" dirty="0" smtClean="0"/>
              <a:t>Assist the applicant in planning for assessments </a:t>
            </a:r>
          </a:p>
          <a:p>
            <a:pPr>
              <a:lnSpc>
                <a:spcPct val="150000"/>
              </a:lnSpc>
            </a:pPr>
            <a:r>
              <a:rPr lang="en-TT" sz="1600" dirty="0" smtClean="0"/>
              <a:t>Provide the applicant with guidance in accessing relevant resources </a:t>
            </a:r>
          </a:p>
          <a:p>
            <a:pPr>
              <a:lnSpc>
                <a:spcPct val="150000"/>
              </a:lnSpc>
            </a:pPr>
            <a:r>
              <a:rPr lang="en-TT" sz="1600" dirty="0" smtClean="0"/>
              <a:t>Provide emotional support to the applicant throughout the PLAR process. </a:t>
            </a:r>
          </a:p>
          <a:p>
            <a:pPr>
              <a:lnSpc>
                <a:spcPct val="150000"/>
              </a:lnSpc>
            </a:pPr>
            <a:r>
              <a:rPr lang="en-TT" sz="1600" dirty="0" smtClean="0"/>
              <a:t>Inform the applicant about the qualification requirements </a:t>
            </a:r>
          </a:p>
          <a:p>
            <a:pPr>
              <a:lnSpc>
                <a:spcPct val="150000"/>
              </a:lnSpc>
            </a:pPr>
            <a:r>
              <a:rPr lang="en-TT" sz="1600" dirty="0" smtClean="0"/>
              <a:t>Facilitate mandatory orientation sessions </a:t>
            </a:r>
          </a:p>
          <a:p>
            <a:pPr>
              <a:lnSpc>
                <a:spcPct val="150000"/>
              </a:lnSpc>
            </a:pPr>
            <a:r>
              <a:rPr lang="en-TT" sz="1600" dirty="0" smtClean="0"/>
              <a:t>Conduct an intake assessment to identify UNITS/QUALIFICATION to be claimed. </a:t>
            </a:r>
          </a:p>
          <a:p>
            <a:pPr>
              <a:lnSpc>
                <a:spcPct val="150000"/>
              </a:lnSpc>
            </a:pPr>
            <a:r>
              <a:rPr lang="en-TT" sz="1600" dirty="0" smtClean="0"/>
              <a:t>Make recommendations to the applicant on his/her eligibility to claim an award </a:t>
            </a:r>
          </a:p>
          <a:p>
            <a:pPr>
              <a:lnSpc>
                <a:spcPct val="150000"/>
              </a:lnSpc>
            </a:pPr>
            <a:r>
              <a:rPr lang="en-TT" sz="1600" dirty="0" smtClean="0"/>
              <a:t>Manage the assessment process for each applicant, assist with planning for assessment and inform applicant of assessment arrangements (e.g., dates, times, etc.) </a:t>
            </a:r>
          </a:p>
          <a:p>
            <a:pPr>
              <a:lnSpc>
                <a:spcPct val="150000"/>
              </a:lnSpc>
            </a:pPr>
            <a:r>
              <a:rPr lang="en-TT" sz="1600" dirty="0" smtClean="0"/>
              <a:t>Conduct assessments according to the relevant standards and principles </a:t>
            </a:r>
          </a:p>
          <a:p>
            <a:endParaRPr lang="en-TT" sz="1400" dirty="0"/>
          </a:p>
        </p:txBody>
      </p:sp>
      <p:sp>
        <p:nvSpPr>
          <p:cNvPr id="3" name="Title 2"/>
          <p:cNvSpPr>
            <a:spLocks noGrp="1"/>
          </p:cNvSpPr>
          <p:nvPr>
            <p:ph type="title"/>
          </p:nvPr>
        </p:nvSpPr>
        <p:spPr>
          <a:xfrm>
            <a:off x="457200" y="-152400"/>
            <a:ext cx="8229600" cy="1143000"/>
          </a:xfrm>
        </p:spPr>
        <p:txBody>
          <a:bodyPr/>
          <a:lstStyle/>
          <a:p>
            <a:r>
              <a:rPr lang="en-TT" dirty="0" smtClean="0">
                <a:solidFill>
                  <a:schemeClr val="tx1"/>
                </a:solidFill>
              </a:rPr>
              <a:t>Role of the Assessor</a:t>
            </a:r>
            <a:endParaRPr lang="en-TT" dirty="0">
              <a:solidFill>
                <a:schemeClr val="tx1"/>
              </a:solidFill>
            </a:endParaRP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08038"/>
            <a:ext cx="8229600" cy="4525962"/>
          </a:xfrm>
        </p:spPr>
        <p:txBody>
          <a:bodyPr/>
          <a:lstStyle/>
          <a:p>
            <a:pPr>
              <a:lnSpc>
                <a:spcPct val="150000"/>
              </a:lnSpc>
            </a:pPr>
            <a:r>
              <a:rPr lang="en-TT" sz="1800" dirty="0" smtClean="0"/>
              <a:t>Complete and submit required documentation of the assessment results </a:t>
            </a:r>
          </a:p>
          <a:p>
            <a:pPr>
              <a:lnSpc>
                <a:spcPct val="150000"/>
              </a:lnSpc>
            </a:pPr>
            <a:r>
              <a:rPr lang="en-TT" sz="1800" dirty="0" smtClean="0"/>
              <a:t>Recommend changes to the PLAR process to the Assessment Centre and to the NTA. </a:t>
            </a:r>
          </a:p>
          <a:p>
            <a:pPr>
              <a:lnSpc>
                <a:spcPct val="150000"/>
              </a:lnSpc>
            </a:pPr>
            <a:r>
              <a:rPr lang="en-TT" sz="1800" dirty="0" smtClean="0"/>
              <a:t>Develop/select/use assessment tools in conjunction with the assessment centre, the NTA and the applicant. </a:t>
            </a:r>
          </a:p>
          <a:p>
            <a:pPr>
              <a:lnSpc>
                <a:spcPct val="150000"/>
              </a:lnSpc>
            </a:pPr>
            <a:r>
              <a:rPr lang="en-TT" sz="1800" dirty="0" smtClean="0"/>
              <a:t>Provide recommendations for additional education and training for each applicant </a:t>
            </a:r>
          </a:p>
          <a:p>
            <a:pPr>
              <a:lnSpc>
                <a:spcPct val="150000"/>
              </a:lnSpc>
            </a:pPr>
            <a:r>
              <a:rPr lang="en-TT" sz="1800" dirty="0" smtClean="0"/>
              <a:t>Communicate assessment methodologies, details and expectations (e.g., timelines) to the applicant as soon as possible after receiving the initial application/request </a:t>
            </a:r>
          </a:p>
          <a:p>
            <a:pPr>
              <a:lnSpc>
                <a:spcPct val="150000"/>
              </a:lnSpc>
            </a:pPr>
            <a:r>
              <a:rPr lang="en-TT" sz="1800" dirty="0" smtClean="0"/>
              <a:t>Conduct assessment of prior learning in accordance with the learning outcomes of the specific training program </a:t>
            </a:r>
          </a:p>
          <a:p>
            <a:pPr>
              <a:lnSpc>
                <a:spcPct val="150000"/>
              </a:lnSpc>
            </a:pPr>
            <a:r>
              <a:rPr lang="en-TT" sz="1800" dirty="0" smtClean="0"/>
              <a:t>Maintain records of assessment for each applicant </a:t>
            </a:r>
          </a:p>
          <a:p>
            <a:pPr>
              <a:lnSpc>
                <a:spcPct val="150000"/>
              </a:lnSpc>
            </a:pPr>
            <a:r>
              <a:rPr lang="en-TT" sz="1800" dirty="0" smtClean="0"/>
              <a:t>Discuss issues of confidentiality with the applicant </a:t>
            </a:r>
          </a:p>
          <a:p>
            <a:endParaRPr lang="en-TT" sz="1600" dirty="0"/>
          </a:p>
        </p:txBody>
      </p:sp>
      <p:sp>
        <p:nvSpPr>
          <p:cNvPr id="3" name="Title 2"/>
          <p:cNvSpPr>
            <a:spLocks noGrp="1"/>
          </p:cNvSpPr>
          <p:nvPr>
            <p:ph type="title"/>
          </p:nvPr>
        </p:nvSpPr>
        <p:spPr>
          <a:xfrm>
            <a:off x="457200" y="-152400"/>
            <a:ext cx="8229600" cy="1143000"/>
          </a:xfrm>
        </p:spPr>
        <p:txBody>
          <a:bodyPr/>
          <a:lstStyle/>
          <a:p>
            <a:r>
              <a:rPr lang="en-TT" dirty="0" smtClean="0">
                <a:solidFill>
                  <a:schemeClr val="tx1"/>
                </a:solidFill>
              </a:rPr>
              <a:t>Role of  the Assessor</a:t>
            </a:r>
            <a:endParaRPr lang="en-TT" dirty="0">
              <a:solidFill>
                <a:schemeClr val="tx1"/>
              </a:solidFill>
            </a:endParaRPr>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4525962"/>
          </a:xfrm>
        </p:spPr>
        <p:txBody>
          <a:bodyPr/>
          <a:lstStyle/>
          <a:p>
            <a:pPr algn="just">
              <a:lnSpc>
                <a:spcPct val="150000"/>
              </a:lnSpc>
            </a:pPr>
            <a:r>
              <a:rPr lang="en-TT" sz="1800" dirty="0" smtClean="0"/>
              <a:t>Internal Verification is a quality control process that is used to evaluate whether or not the assessment practices comply with the CARICOM approved regulations/ specifications for the award of the CVQ. Internal verification should be embedded within the </a:t>
            </a:r>
            <a:r>
              <a:rPr lang="en-TT" sz="1600" dirty="0" smtClean="0"/>
              <a:t>organisation's</a:t>
            </a:r>
            <a:r>
              <a:rPr lang="en-TT" sz="1800" dirty="0" smtClean="0"/>
              <a:t> quality system. </a:t>
            </a:r>
          </a:p>
          <a:p>
            <a:pPr algn="just"/>
            <a:endParaRPr lang="en-TT" sz="1800" dirty="0" smtClean="0"/>
          </a:p>
          <a:p>
            <a:pPr algn="just"/>
            <a:r>
              <a:rPr lang="en-TT" sz="1800" dirty="0" smtClean="0"/>
              <a:t>The role of the Internal Verifier is to monitor the work of all Assessors involved with a particular qualification, ensuring accuracy and consistency of activities and decisions. The Internal Verifier is expected to disseminate information about standards to the rest of the staff and to ensure that assessment meets the approved standards across the centre/ institution. </a:t>
            </a:r>
          </a:p>
          <a:p>
            <a:pPr algn="just"/>
            <a:endParaRPr lang="en-TT" sz="1800" dirty="0" smtClean="0"/>
          </a:p>
          <a:p>
            <a:pPr algn="just"/>
            <a:r>
              <a:rPr lang="en-TT" sz="1800" dirty="0" smtClean="0"/>
              <a:t>Before training as an Internal Verifier, the candidate must be trained and certified as an Assessor. Internal Verification for each unit should be carried out on a regular basis. However, it should not be conducted unless the relevant documents are properly filled out e.g. Range and Context of Assessment, Final Assessment Record Sheet etc. </a:t>
            </a:r>
          </a:p>
          <a:p>
            <a:endParaRPr lang="en-TT" sz="1600" dirty="0"/>
          </a:p>
        </p:txBody>
      </p:sp>
      <p:sp>
        <p:nvSpPr>
          <p:cNvPr id="3" name="Title 2"/>
          <p:cNvSpPr>
            <a:spLocks noGrp="1"/>
          </p:cNvSpPr>
          <p:nvPr>
            <p:ph type="title"/>
          </p:nvPr>
        </p:nvSpPr>
        <p:spPr>
          <a:xfrm>
            <a:off x="457200" y="-76200"/>
            <a:ext cx="8229600" cy="1143000"/>
          </a:xfrm>
        </p:spPr>
        <p:txBody>
          <a:bodyPr/>
          <a:lstStyle/>
          <a:p>
            <a:r>
              <a:rPr lang="en-TT" dirty="0" smtClean="0">
                <a:solidFill>
                  <a:schemeClr val="tx1"/>
                </a:solidFill>
              </a:rPr>
              <a:t>Role of Internal Verifier</a:t>
            </a:r>
            <a:endParaRPr lang="en-TT" dirty="0">
              <a:solidFill>
                <a:schemeClr val="tx1"/>
              </a:solidFill>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Content Placeholder 2"/>
          <p:cNvSpPr>
            <a:spLocks noGrp="1"/>
          </p:cNvSpPr>
          <p:nvPr>
            <p:ph idx="1"/>
          </p:nvPr>
        </p:nvSpPr>
        <p:spPr/>
        <p:txBody>
          <a:bodyPr/>
          <a:lstStyle/>
          <a:p>
            <a:pPr eaLnBrk="1" hangingPunct="1"/>
            <a:endParaRPr lang="en-TT" smtClean="0"/>
          </a:p>
        </p:txBody>
      </p:sp>
      <p:pic>
        <p:nvPicPr>
          <p:cNvPr id="40963" name="Picture 2"/>
          <p:cNvPicPr>
            <a:picLocks noChangeAspect="1" noChangeArrowheads="1"/>
          </p:cNvPicPr>
          <p:nvPr/>
        </p:nvPicPr>
        <p:blipFill>
          <a:blip r:embed="rId3" cstate="print"/>
          <a:srcRect/>
          <a:stretch>
            <a:fillRect/>
          </a:stretch>
        </p:blipFill>
        <p:spPr bwMode="auto">
          <a:xfrm>
            <a:off x="0" y="0"/>
            <a:ext cx="9163050" cy="6858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4525962"/>
          </a:xfrm>
        </p:spPr>
        <p:txBody>
          <a:bodyPr/>
          <a:lstStyle/>
          <a:p>
            <a:pPr>
              <a:lnSpc>
                <a:spcPct val="150000"/>
              </a:lnSpc>
            </a:pPr>
            <a:r>
              <a:rPr lang="en-TT" sz="1600" dirty="0" smtClean="0"/>
              <a:t>The Internal Verifiers will be responsible for the following: </a:t>
            </a:r>
          </a:p>
          <a:p>
            <a:pPr>
              <a:lnSpc>
                <a:spcPct val="150000"/>
              </a:lnSpc>
            </a:pPr>
            <a:r>
              <a:rPr lang="en-TT" sz="1600" dirty="0" smtClean="0"/>
              <a:t>1. Sample each unit as part of the Quality Assurance mechanism. </a:t>
            </a:r>
          </a:p>
          <a:p>
            <a:pPr>
              <a:lnSpc>
                <a:spcPct val="150000"/>
              </a:lnSpc>
            </a:pPr>
            <a:r>
              <a:rPr lang="en-TT" sz="1600" dirty="0" smtClean="0"/>
              <a:t>2. Must witness candidates‟ perform in the occupational area in order to verify assessors‟ assessment of learners‟ performance. </a:t>
            </a:r>
          </a:p>
          <a:p>
            <a:pPr>
              <a:lnSpc>
                <a:spcPct val="150000"/>
              </a:lnSpc>
            </a:pPr>
            <a:r>
              <a:rPr lang="en-TT" sz="1600" dirty="0" smtClean="0"/>
              <a:t>3. Quality-assure, all candidates‟ portfolios and the assessors recording instrument. </a:t>
            </a:r>
          </a:p>
          <a:p>
            <a:pPr>
              <a:lnSpc>
                <a:spcPct val="150000"/>
              </a:lnSpc>
            </a:pPr>
            <a:r>
              <a:rPr lang="en-TT" sz="1600" dirty="0" smtClean="0"/>
              <a:t>4. Ensure that assessment results are recorded on the appropriate instruments prescribed by the Awarding Body in a timely manner and that results are accurate</a:t>
            </a:r>
            <a:r>
              <a:rPr lang="en-TT" sz="2800" dirty="0" smtClean="0"/>
              <a:t>.</a:t>
            </a:r>
          </a:p>
          <a:p>
            <a:pPr>
              <a:lnSpc>
                <a:spcPct val="150000"/>
              </a:lnSpc>
            </a:pPr>
            <a:r>
              <a:rPr lang="en-TT" sz="1600" dirty="0" smtClean="0"/>
              <a:t>5.Feedback must be given to the assessor and relevant documentation kept. </a:t>
            </a:r>
          </a:p>
          <a:p>
            <a:pPr>
              <a:lnSpc>
                <a:spcPct val="150000"/>
              </a:lnSpc>
            </a:pPr>
            <a:r>
              <a:rPr lang="en-TT" sz="1600" dirty="0" smtClean="0"/>
              <a:t>6. Check the record keeping of Assessors to ensure that the assessment records are filed in a secured manner and are easily retrievable. </a:t>
            </a:r>
          </a:p>
          <a:p>
            <a:pPr>
              <a:lnSpc>
                <a:spcPct val="150000"/>
              </a:lnSpc>
            </a:pPr>
            <a:r>
              <a:rPr lang="en-TT" sz="1600" dirty="0" smtClean="0"/>
              <a:t>7. Must request the services of the External Verifiers after completion of the Internal Verification process </a:t>
            </a:r>
          </a:p>
          <a:p>
            <a:pPr>
              <a:buNone/>
            </a:pPr>
            <a:r>
              <a:rPr lang="en-TT" sz="1400" dirty="0" smtClean="0"/>
              <a:t> </a:t>
            </a:r>
          </a:p>
          <a:p>
            <a:endParaRPr lang="en-TT" dirty="0"/>
          </a:p>
        </p:txBody>
      </p:sp>
      <p:sp>
        <p:nvSpPr>
          <p:cNvPr id="3" name="Title 2"/>
          <p:cNvSpPr>
            <a:spLocks noGrp="1"/>
          </p:cNvSpPr>
          <p:nvPr>
            <p:ph type="title"/>
          </p:nvPr>
        </p:nvSpPr>
        <p:spPr>
          <a:xfrm>
            <a:off x="457200" y="-152400"/>
            <a:ext cx="8229600" cy="1143000"/>
          </a:xfrm>
        </p:spPr>
        <p:txBody>
          <a:bodyPr/>
          <a:lstStyle/>
          <a:p>
            <a:r>
              <a:rPr lang="en-TT" dirty="0" smtClean="0">
                <a:solidFill>
                  <a:schemeClr val="tx1"/>
                </a:solidFill>
              </a:rPr>
              <a:t>Role of the Internal verifier Cont’d</a:t>
            </a:r>
            <a:endParaRPr lang="en-TT" dirty="0">
              <a:solidFill>
                <a:schemeClr val="tx1"/>
              </a:solidFill>
            </a:endParaRP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4525962"/>
          </a:xfrm>
        </p:spPr>
        <p:txBody>
          <a:bodyPr/>
          <a:lstStyle/>
          <a:p>
            <a:pPr>
              <a:lnSpc>
                <a:spcPct val="150000"/>
              </a:lnSpc>
            </a:pPr>
            <a:r>
              <a:rPr lang="en-TT" sz="1600" dirty="0" smtClean="0"/>
              <a:t>External Verifiers will be appointed by the National Training Agency (NTA) from industry in different occupational areas and will visit the centres at appointed times in consultation with the centre. </a:t>
            </a:r>
          </a:p>
          <a:p>
            <a:pPr>
              <a:lnSpc>
                <a:spcPct val="150000"/>
              </a:lnSpc>
            </a:pPr>
            <a:r>
              <a:rPr lang="en-TT" sz="1600" dirty="0" smtClean="0"/>
              <a:t>The External Verifier will monitor and verify the quality and consistency of the implementation of the CVQs at a national level. External Verification must not be conducted unless the Internal Verification Process has been done and the relevant documents completed. The main function is to ensure that assessment and internal verification procedures are being carried out in accordance with quality assurance requirements. </a:t>
            </a:r>
          </a:p>
          <a:p>
            <a:pPr>
              <a:lnSpc>
                <a:spcPct val="150000"/>
              </a:lnSpc>
              <a:buNone/>
            </a:pPr>
            <a:r>
              <a:rPr lang="en-TT" sz="1600" dirty="0" smtClean="0"/>
              <a:t>The External Verifiers will be responsible for the following: </a:t>
            </a:r>
          </a:p>
          <a:p>
            <a:pPr>
              <a:lnSpc>
                <a:spcPct val="150000"/>
              </a:lnSpc>
            </a:pPr>
            <a:r>
              <a:rPr lang="en-TT" sz="1600" dirty="0" smtClean="0"/>
              <a:t>1. Sample a minimum of 25% of the candidates in each occupational area. </a:t>
            </a:r>
          </a:p>
          <a:p>
            <a:pPr>
              <a:lnSpc>
                <a:spcPct val="150000"/>
              </a:lnSpc>
            </a:pPr>
            <a:r>
              <a:rPr lang="en-TT" sz="1600" dirty="0" smtClean="0"/>
              <a:t>2. Should witness candidates perform in the occupational area to ensure that the quality requirements of the Awarding Body are met. </a:t>
            </a:r>
          </a:p>
          <a:p>
            <a:pPr>
              <a:lnSpc>
                <a:spcPct val="150000"/>
              </a:lnSpc>
            </a:pPr>
            <a:r>
              <a:rPr lang="en-TT" sz="1600" dirty="0" smtClean="0"/>
              <a:t>3. Ensure that assessment results are recorded on Assessment Packages and Achievement Sheets prescribed by the Awarding Body and verify that results are accurate. </a:t>
            </a:r>
          </a:p>
          <a:p>
            <a:pPr>
              <a:lnSpc>
                <a:spcPct val="150000"/>
              </a:lnSpc>
            </a:pPr>
            <a:r>
              <a:rPr lang="en-TT" sz="1600" dirty="0" smtClean="0"/>
              <a:t>4. Quality assures all candidates‟ portfolios. </a:t>
            </a:r>
          </a:p>
          <a:p>
            <a:endParaRPr lang="en-TT" sz="1600" dirty="0"/>
          </a:p>
        </p:txBody>
      </p:sp>
      <p:sp>
        <p:nvSpPr>
          <p:cNvPr id="3" name="Title 2"/>
          <p:cNvSpPr>
            <a:spLocks noGrp="1"/>
          </p:cNvSpPr>
          <p:nvPr>
            <p:ph type="title"/>
          </p:nvPr>
        </p:nvSpPr>
        <p:spPr>
          <a:xfrm>
            <a:off x="457200" y="-228600"/>
            <a:ext cx="8229600" cy="1143000"/>
          </a:xfrm>
        </p:spPr>
        <p:txBody>
          <a:bodyPr/>
          <a:lstStyle/>
          <a:p>
            <a:r>
              <a:rPr lang="en-TT" dirty="0" smtClean="0">
                <a:solidFill>
                  <a:schemeClr val="tx1"/>
                </a:solidFill>
              </a:rPr>
              <a:t>Role of External Verifier</a:t>
            </a:r>
            <a:endParaRPr lang="en-TT" dirty="0">
              <a:solidFill>
                <a:schemeClr val="tx1"/>
              </a:solidFill>
            </a:endParaRP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3657600"/>
          </a:xfrm>
        </p:spPr>
        <p:txBody>
          <a:bodyPr/>
          <a:lstStyle/>
          <a:p>
            <a:endParaRPr lang="en-TT" dirty="0" smtClean="0"/>
          </a:p>
          <a:p>
            <a:pPr algn="just">
              <a:lnSpc>
                <a:spcPct val="150000"/>
              </a:lnSpc>
            </a:pPr>
            <a:r>
              <a:rPr lang="en-TT" sz="1800" dirty="0" smtClean="0"/>
              <a:t>5.Check the record keeping of assessors to ensure that the assessment records are filed in a secured manner and are easily retrievable. </a:t>
            </a:r>
          </a:p>
          <a:p>
            <a:pPr algn="just">
              <a:lnSpc>
                <a:spcPct val="150000"/>
              </a:lnSpc>
            </a:pPr>
            <a:r>
              <a:rPr lang="en-TT" sz="1800" dirty="0" smtClean="0"/>
              <a:t>6. Must sign and date the Achievement Sheet and ensure the school stamp is affixed to the second page of the documents with the principal's signature. </a:t>
            </a:r>
          </a:p>
          <a:p>
            <a:pPr algn="just">
              <a:lnSpc>
                <a:spcPct val="150000"/>
              </a:lnSpc>
            </a:pPr>
            <a:r>
              <a:rPr lang="en-TT" sz="1800" dirty="0" smtClean="0"/>
              <a:t>7. Must use checklist provided to confirm completed document. </a:t>
            </a:r>
          </a:p>
          <a:p>
            <a:pPr algn="just">
              <a:lnSpc>
                <a:spcPct val="150000"/>
              </a:lnSpc>
            </a:pPr>
            <a:r>
              <a:rPr lang="en-TT" sz="1800" dirty="0" smtClean="0"/>
              <a:t>8. Hand in the following documents to the National Training Agency - Achievement Sheets, Summary Record and Final Assessment Record Sheets, Internal and External Verifier Reports. </a:t>
            </a:r>
          </a:p>
          <a:p>
            <a:endParaRPr lang="en-TT" sz="1600" dirty="0"/>
          </a:p>
        </p:txBody>
      </p:sp>
      <p:sp>
        <p:nvSpPr>
          <p:cNvPr id="3" name="Title 2"/>
          <p:cNvSpPr>
            <a:spLocks noGrp="1"/>
          </p:cNvSpPr>
          <p:nvPr>
            <p:ph type="title"/>
          </p:nvPr>
        </p:nvSpPr>
        <p:spPr>
          <a:xfrm>
            <a:off x="457200" y="-152400"/>
            <a:ext cx="8229600" cy="1143000"/>
          </a:xfrm>
        </p:spPr>
        <p:txBody>
          <a:bodyPr/>
          <a:lstStyle/>
          <a:p>
            <a:r>
              <a:rPr lang="en-TT" dirty="0" smtClean="0">
                <a:solidFill>
                  <a:schemeClr val="tx1"/>
                </a:solidFill>
              </a:rPr>
              <a:t>Role of External Verifier</a:t>
            </a:r>
            <a:endParaRPr lang="en-TT" dirty="0">
              <a:solidFill>
                <a:schemeClr val="tx1"/>
              </a:solidFill>
            </a:endParaRP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p:cNvSpPr>
          <p:nvPr>
            <p:ph type="title" idx="4294967295"/>
          </p:nvPr>
        </p:nvSpPr>
        <p:spPr bwMode="auto">
          <a:xfrm>
            <a:off x="381000" y="230188"/>
            <a:ext cx="8382000" cy="658812"/>
          </a:xfrm>
        </p:spPr>
        <p:txBody>
          <a:bodyPr numCol="1" anchorCtr="0" compatLnSpc="1">
            <a:prstTxWarp prst="textNoShape">
              <a:avLst/>
            </a:prstTxWarp>
            <a:normAutofit fontScale="90000"/>
          </a:bodyPr>
          <a:lstStyle/>
          <a:p>
            <a:pPr eaLnBrk="1" hangingPunct="1">
              <a:defRPr/>
            </a:pPr>
            <a:r>
              <a:rPr dirty="0" smtClean="0">
                <a:solidFill>
                  <a:schemeClr val="tx1"/>
                </a:solidFill>
                <a:effectLst/>
                <a:cs typeface="Arial" pitchFamily="34" charset="0"/>
              </a:rPr>
              <a:t>QUALITY MANAGEMENT SYSTEM</a:t>
            </a:r>
          </a:p>
        </p:txBody>
      </p:sp>
      <p:sp>
        <p:nvSpPr>
          <p:cNvPr id="34819" name="Rectangle 3"/>
          <p:cNvSpPr>
            <a:spLocks noGrp="1"/>
          </p:cNvSpPr>
          <p:nvPr>
            <p:ph type="body" idx="4294967295"/>
          </p:nvPr>
        </p:nvSpPr>
        <p:spPr>
          <a:xfrm>
            <a:off x="381000" y="914400"/>
            <a:ext cx="8382000" cy="5583238"/>
          </a:xfrm>
        </p:spPr>
        <p:txBody>
          <a:bodyPr/>
          <a:lstStyle/>
          <a:p>
            <a:pPr marL="0" indent="0" eaLnBrk="1" hangingPunct="1">
              <a:lnSpc>
                <a:spcPct val="80000"/>
              </a:lnSpc>
              <a:buFontTx/>
              <a:buNone/>
              <a:defRPr/>
            </a:pPr>
            <a:endParaRPr lang="en-TT" sz="2800" u="sng" dirty="0" smtClean="0">
              <a:hlinkClick r:id="rId3" tooltip="Assessment"/>
            </a:endParaRPr>
          </a:p>
          <a:p>
            <a:pPr eaLnBrk="1" hangingPunct="1">
              <a:lnSpc>
                <a:spcPct val="80000"/>
              </a:lnSpc>
              <a:defRPr/>
            </a:pPr>
            <a:r>
              <a:rPr lang="en-TT" sz="2400" dirty="0" smtClean="0"/>
              <a:t>Assessment practice</a:t>
            </a:r>
          </a:p>
          <a:p>
            <a:pPr eaLnBrk="1" hangingPunct="1">
              <a:lnSpc>
                <a:spcPct val="80000"/>
              </a:lnSpc>
              <a:defRPr/>
            </a:pPr>
            <a:r>
              <a:rPr lang="en-TT" sz="2400" dirty="0" smtClean="0"/>
              <a:t>Internal Verification</a:t>
            </a:r>
          </a:p>
          <a:p>
            <a:pPr eaLnBrk="1" hangingPunct="1">
              <a:lnSpc>
                <a:spcPct val="80000"/>
              </a:lnSpc>
              <a:defRPr/>
            </a:pPr>
            <a:r>
              <a:rPr lang="en-TT" sz="2400" dirty="0" smtClean="0"/>
              <a:t>External Verification</a:t>
            </a:r>
          </a:p>
          <a:p>
            <a:pPr eaLnBrk="1" hangingPunct="1">
              <a:lnSpc>
                <a:spcPct val="80000"/>
              </a:lnSpc>
              <a:defRPr/>
            </a:pPr>
            <a:r>
              <a:rPr lang="en-TT" sz="2400" dirty="0" smtClean="0"/>
              <a:t>Standardisation</a:t>
            </a:r>
            <a:endParaRPr lang="en-US" sz="2400" dirty="0" smtClean="0"/>
          </a:p>
          <a:p>
            <a:pPr eaLnBrk="1" hangingPunct="1">
              <a:lnSpc>
                <a:spcPct val="80000"/>
              </a:lnSpc>
              <a:buFontTx/>
              <a:buNone/>
              <a:defRPr/>
            </a:pPr>
            <a:r>
              <a:rPr lang="en-TT" sz="2800" dirty="0" smtClean="0"/>
              <a:t>	</a:t>
            </a:r>
          </a:p>
          <a:p>
            <a:pPr algn="just" eaLnBrk="1" hangingPunct="1">
              <a:lnSpc>
                <a:spcPct val="150000"/>
              </a:lnSpc>
              <a:buFontTx/>
              <a:buNone/>
              <a:defRPr/>
            </a:pPr>
            <a:r>
              <a:rPr lang="en-TT" sz="2800" dirty="0" smtClean="0"/>
              <a:t>	</a:t>
            </a:r>
            <a:r>
              <a:rPr lang="en-TT" sz="2400" dirty="0" smtClean="0"/>
              <a:t>The  NTA has mandated the following key requirements as part of a provider’s quality management system:</a:t>
            </a:r>
          </a:p>
          <a:p>
            <a:pPr algn="just" eaLnBrk="1" hangingPunct="1">
              <a:lnSpc>
                <a:spcPct val="150000"/>
              </a:lnSpc>
              <a:buFontTx/>
              <a:buNone/>
              <a:defRPr/>
            </a:pPr>
            <a:endParaRPr lang="en-US" sz="2400" dirty="0" smtClean="0"/>
          </a:p>
          <a:p>
            <a:pPr lvl="4" eaLnBrk="1" hangingPunct="1">
              <a:lnSpc>
                <a:spcPct val="150000"/>
              </a:lnSpc>
              <a:buFont typeface="Wingdings" pitchFamily="2" charset="2"/>
              <a:buChar char="q"/>
              <a:defRPr/>
            </a:pPr>
            <a:r>
              <a:rPr lang="en-TT" sz="2000" dirty="0" smtClean="0"/>
              <a:t>There must be an appropriate system in place.</a:t>
            </a:r>
          </a:p>
          <a:p>
            <a:pPr lvl="4" eaLnBrk="1" hangingPunct="1">
              <a:lnSpc>
                <a:spcPct val="150000"/>
              </a:lnSpc>
              <a:buFont typeface="Wingdings" pitchFamily="2" charset="2"/>
              <a:buChar char="q"/>
              <a:defRPr/>
            </a:pPr>
            <a:r>
              <a:rPr lang="en-TT" sz="2000" dirty="0" smtClean="0"/>
              <a:t>There must be evidence that it is implemented effectively.</a:t>
            </a:r>
            <a:endParaRPr lang="en-US" sz="2000" dirty="0" smtClean="0"/>
          </a:p>
          <a:p>
            <a:pPr eaLnBrk="1" hangingPunct="1">
              <a:lnSpc>
                <a:spcPct val="150000"/>
              </a:lnSpc>
              <a:buFontTx/>
              <a:buNone/>
              <a:defRPr/>
            </a:pPr>
            <a:r>
              <a:rPr lang="en-TT" sz="2400" dirty="0" smtClean="0"/>
              <a:t/>
            </a:r>
            <a:br>
              <a:rPr lang="en-TT" sz="2400" dirty="0" smtClean="0"/>
            </a:br>
            <a:endParaRPr lang="en-US" sz="2400" dirty="0" smtClean="0"/>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idx="4294967295"/>
          </p:nvPr>
        </p:nvSpPr>
        <p:spPr bwMode="auto">
          <a:xfrm>
            <a:off x="381000" y="230188"/>
            <a:ext cx="8382000" cy="658812"/>
          </a:xfrm>
        </p:spPr>
        <p:txBody>
          <a:bodyPr numCol="1" anchorCtr="0" compatLnSpc="1">
            <a:prstTxWarp prst="textNoShape">
              <a:avLst/>
            </a:prstTxWarp>
            <a:normAutofit fontScale="90000"/>
          </a:bodyPr>
          <a:lstStyle/>
          <a:p>
            <a:pPr marL="1219200" indent="-1219200" eaLnBrk="1" hangingPunct="1">
              <a:defRPr/>
            </a:pPr>
            <a:r>
              <a:rPr lang="en-TT" smtClean="0">
                <a:solidFill>
                  <a:schemeClr val="tx1"/>
                </a:solidFill>
                <a:effectLst/>
                <a:cs typeface="Arial" pitchFamily="34" charset="0"/>
              </a:rPr>
              <a:t>Quality Framework</a:t>
            </a:r>
            <a:endParaRPr smtClean="0">
              <a:solidFill>
                <a:schemeClr val="tx1"/>
              </a:solidFill>
              <a:effectLst/>
              <a:cs typeface="Arial" pitchFamily="34" charset="0"/>
            </a:endParaRPr>
          </a:p>
        </p:txBody>
      </p:sp>
      <p:sp>
        <p:nvSpPr>
          <p:cNvPr id="35843" name="Rectangle 3"/>
          <p:cNvSpPr>
            <a:spLocks noGrp="1"/>
          </p:cNvSpPr>
          <p:nvPr>
            <p:ph type="body" idx="4294967295"/>
          </p:nvPr>
        </p:nvSpPr>
        <p:spPr>
          <a:xfrm>
            <a:off x="381000" y="1412875"/>
            <a:ext cx="8382000" cy="3151188"/>
          </a:xfrm>
        </p:spPr>
        <p:txBody>
          <a:bodyPr/>
          <a:lstStyle/>
          <a:p>
            <a:pPr eaLnBrk="1" hangingPunct="1">
              <a:defRPr/>
            </a:pPr>
            <a:r>
              <a:rPr lang="en-US" b="1" dirty="0" smtClean="0"/>
              <a:t>Monitoring and Evaluation</a:t>
            </a:r>
          </a:p>
          <a:p>
            <a:pPr marL="0" indent="0" eaLnBrk="1" hangingPunct="1">
              <a:buFontTx/>
              <a:buNone/>
              <a:defRPr/>
            </a:pPr>
            <a:endParaRPr lang="en-US" b="1" dirty="0" smtClean="0"/>
          </a:p>
          <a:p>
            <a:pPr eaLnBrk="1" hangingPunct="1">
              <a:defRPr/>
            </a:pPr>
            <a:r>
              <a:rPr lang="en-US" b="1" dirty="0" smtClean="0"/>
              <a:t>Professional Development (Assessors)</a:t>
            </a:r>
          </a:p>
          <a:p>
            <a:pPr marL="0" indent="0" eaLnBrk="1" hangingPunct="1">
              <a:buFontTx/>
              <a:buNone/>
              <a:defRPr/>
            </a:pPr>
            <a:endParaRPr lang="en-US" b="1" dirty="0" smtClean="0"/>
          </a:p>
          <a:p>
            <a:pPr eaLnBrk="1" hangingPunct="1">
              <a:defRPr/>
            </a:pPr>
            <a:r>
              <a:rPr lang="en-US" b="1" dirty="0" smtClean="0"/>
              <a:t>Professional Development (Advisors)</a:t>
            </a:r>
          </a:p>
          <a:p>
            <a:pPr eaLnBrk="1" hangingPunct="1">
              <a:defRPr/>
            </a:pPr>
            <a:endParaRPr lang="en-US" b="1" dirty="0" smtClean="0"/>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611935" y="0"/>
            <a:ext cx="5742273" cy="6858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47800"/>
            <a:ext cx="7043208" cy="1523494"/>
          </a:xfrm>
        </p:spPr>
        <p:txBody>
          <a:bodyPr/>
          <a:lstStyle/>
          <a:p>
            <a:pPr eaLnBrk="1" fontAlgn="auto" hangingPunct="1">
              <a:spcAft>
                <a:spcPts val="0"/>
              </a:spcAft>
              <a:defRPr/>
            </a:pPr>
            <a:r>
              <a:rPr i="1" dirty="0" smtClean="0"/>
              <a:t>Questions?</a:t>
            </a:r>
            <a:endParaRPr i="1" dirty="0"/>
          </a:p>
        </p:txBody>
      </p:sp>
      <p:sp>
        <p:nvSpPr>
          <p:cNvPr id="4" name="Text Placeholder 3"/>
          <p:cNvSpPr>
            <a:spLocks noGrp="1"/>
          </p:cNvSpPr>
          <p:nvPr>
            <p:ph type="body" sz="quarter" idx="10"/>
          </p:nvPr>
        </p:nvSpPr>
        <p:spPr>
          <a:xfrm>
            <a:off x="533400" y="3124200"/>
            <a:ext cx="7690114" cy="1384994"/>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fontAlgn="auto" hangingPunct="1">
              <a:spcAft>
                <a:spcPts val="0"/>
              </a:spcAft>
              <a:defRPr/>
            </a:pPr>
            <a:r>
              <a:rPr/>
              <a:t>Thank you</a:t>
            </a:r>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p:cNvSpPr>
          <p:nvPr>
            <p:ph type="title" idx="4294967295"/>
          </p:nvPr>
        </p:nvSpPr>
        <p:spPr bwMode="auto">
          <a:xfrm>
            <a:off x="381000" y="230188"/>
            <a:ext cx="8382000" cy="1317625"/>
          </a:xfrm>
        </p:spPr>
        <p:txBody>
          <a:bodyPr numCol="1" anchorCtr="0" compatLnSpc="1">
            <a:prstTxWarp prst="textNoShape">
              <a:avLst/>
            </a:prstTxWarp>
            <a:normAutofit fontScale="90000"/>
          </a:bodyPr>
          <a:lstStyle/>
          <a:p>
            <a:pPr eaLnBrk="1" hangingPunct="1">
              <a:defRPr/>
            </a:pPr>
            <a:r>
              <a:rPr u="sng" dirty="0" smtClean="0">
                <a:solidFill>
                  <a:schemeClr val="tx1"/>
                </a:solidFill>
                <a:effectLst/>
                <a:cs typeface="Arial" pitchFamily="34" charset="0"/>
              </a:rPr>
              <a:t>Criteria for Managing the Assessment Processes</a:t>
            </a:r>
          </a:p>
        </p:txBody>
      </p:sp>
      <p:sp>
        <p:nvSpPr>
          <p:cNvPr id="65539" name="Rectangle 3"/>
          <p:cNvSpPr>
            <a:spLocks noGrp="1"/>
          </p:cNvSpPr>
          <p:nvPr>
            <p:ph type="body" idx="4294967295"/>
          </p:nvPr>
        </p:nvSpPr>
        <p:spPr>
          <a:xfrm>
            <a:off x="381000" y="1412875"/>
            <a:ext cx="8382000" cy="4727575"/>
          </a:xfrm>
        </p:spPr>
        <p:txBody>
          <a:bodyPr/>
          <a:lstStyle/>
          <a:p>
            <a:pPr eaLnBrk="1" hangingPunct="1">
              <a:buFontTx/>
              <a:buNone/>
            </a:pPr>
            <a:endParaRPr lang="en-TT" b="1" dirty="0" smtClean="0"/>
          </a:p>
          <a:p>
            <a:pPr eaLnBrk="1" hangingPunct="1">
              <a:buFontTx/>
              <a:buNone/>
            </a:pPr>
            <a:r>
              <a:rPr lang="en-TT" b="1" i="1" u="sng" dirty="0" smtClean="0"/>
              <a:t>Internal Verification</a:t>
            </a:r>
          </a:p>
          <a:p>
            <a:pPr eaLnBrk="1" hangingPunct="1">
              <a:buFontTx/>
              <a:buNone/>
            </a:pPr>
            <a:endParaRPr lang="en-TT" b="1" i="1" u="sng" dirty="0" smtClean="0"/>
          </a:p>
          <a:p>
            <a:pPr algn="just" eaLnBrk="1" hangingPunct="1">
              <a:lnSpc>
                <a:spcPct val="150000"/>
              </a:lnSpc>
              <a:buFontTx/>
              <a:buChar char="•"/>
            </a:pPr>
            <a:r>
              <a:rPr lang="en-TT" sz="2400" b="1" dirty="0" smtClean="0"/>
              <a:t>The</a:t>
            </a:r>
            <a:r>
              <a:rPr lang="en-US" sz="2400" b="1" dirty="0" smtClean="0"/>
              <a:t> process whereby a centre ensures it operates consistently and to national/regional standards in interpreting and assessing key skills. </a:t>
            </a:r>
          </a:p>
          <a:p>
            <a:pPr algn="just" eaLnBrk="1" hangingPunct="1">
              <a:lnSpc>
                <a:spcPct val="150000"/>
              </a:lnSpc>
              <a:buFontTx/>
              <a:buChar char="•"/>
            </a:pPr>
            <a:r>
              <a:rPr lang="en-US" sz="2400" b="1" dirty="0" smtClean="0"/>
              <a:t>should be carried out on a regular basis and  should sample assessment decisions from all </a:t>
            </a:r>
            <a:r>
              <a:rPr lang="en-US" sz="2400" b="1" dirty="0" err="1" smtClean="0"/>
              <a:t>programme</a:t>
            </a:r>
            <a:r>
              <a:rPr lang="en-US" sz="2400" b="1" dirty="0" smtClean="0"/>
              <a:t> areas, all candidates, all assessors and all key skills.</a:t>
            </a:r>
            <a:r>
              <a:rPr lang="en-US" sz="2400" dirty="0" smtClean="0"/>
              <a:t> </a:t>
            </a:r>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Grp="1"/>
          </p:cNvSpPr>
          <p:nvPr>
            <p:ph type="ctrTitle"/>
          </p:nvPr>
        </p:nvSpPr>
        <p:spPr bwMode="auto">
          <a:xfrm>
            <a:off x="381000" y="230188"/>
            <a:ext cx="8382000" cy="658812"/>
          </a:xfrm>
        </p:spPr>
        <p:txBody>
          <a:bodyPr numCol="1" anchorCtr="0" compatLnSpc="1">
            <a:prstTxWarp prst="textNoShape">
              <a:avLst/>
            </a:prstTxWarp>
            <a:normAutofit fontScale="90000"/>
          </a:bodyPr>
          <a:lstStyle/>
          <a:p>
            <a:pPr algn="ctr" eaLnBrk="1" fontAlgn="auto" hangingPunct="1">
              <a:spcAft>
                <a:spcPts val="0"/>
              </a:spcAft>
              <a:defRPr/>
            </a:pPr>
            <a:r>
              <a:rPr dirty="0" smtClean="0">
                <a:solidFill>
                  <a:schemeClr val="tx1"/>
                </a:solidFill>
                <a:effectLst/>
                <a:cs typeface="Arial" pitchFamily="34" charset="0"/>
              </a:rPr>
              <a:t>INTERNAL VERIFIERS</a:t>
            </a:r>
          </a:p>
        </p:txBody>
      </p:sp>
      <p:sp>
        <p:nvSpPr>
          <p:cNvPr id="66563" name="Rectangle 3"/>
          <p:cNvSpPr>
            <a:spLocks noGrp="1"/>
          </p:cNvSpPr>
          <p:nvPr>
            <p:ph type="subTitle" idx="1"/>
          </p:nvPr>
        </p:nvSpPr>
        <p:spPr>
          <a:xfrm>
            <a:off x="152400" y="1143000"/>
            <a:ext cx="8839200" cy="5486400"/>
          </a:xfrm>
        </p:spPr>
        <p:txBody>
          <a:bodyPr/>
          <a:lstStyle/>
          <a:p>
            <a:pPr marL="457200" marR="0" indent="-457200" algn="just" eaLnBrk="1" hangingPunct="1">
              <a:lnSpc>
                <a:spcPct val="160000"/>
              </a:lnSpc>
              <a:buSzPct val="100000"/>
              <a:buFont typeface="Arial" pitchFamily="34" charset="0"/>
              <a:buChar char="•"/>
            </a:pPr>
            <a:r>
              <a:rPr lang="en-TT" sz="2300" b="1" smtClean="0">
                <a:solidFill>
                  <a:schemeClr val="tx1"/>
                </a:solidFill>
              </a:rPr>
              <a:t>For Vocational Qualifications (VQ) assessment to be reliable each assessor’s judgement must be consistent for various candidates and tasks and consistent with the judgements of other assessors. </a:t>
            </a:r>
          </a:p>
          <a:p>
            <a:pPr marL="457200" marR="0" indent="-457200" algn="just" eaLnBrk="1" hangingPunct="1">
              <a:lnSpc>
                <a:spcPct val="160000"/>
              </a:lnSpc>
              <a:buSzPct val="100000"/>
              <a:buFont typeface="Arial" pitchFamily="34" charset="0"/>
              <a:buChar char="•"/>
            </a:pPr>
            <a:r>
              <a:rPr lang="en-TT" sz="2300" b="1" smtClean="0">
                <a:solidFill>
                  <a:schemeClr val="tx1"/>
                </a:solidFill>
              </a:rPr>
              <a:t>This will be done through an Internal Verification system where supervisors of the relevant Ministries and Departments will be trained to ensure judgements and established quality criteria are met within the range of assessors within the workplace. </a:t>
            </a:r>
          </a:p>
          <a:p>
            <a:pPr marL="457200" marR="0" indent="-457200" algn="just" eaLnBrk="1" hangingPunct="1">
              <a:lnSpc>
                <a:spcPct val="160000"/>
              </a:lnSpc>
              <a:buSzPct val="100000"/>
              <a:buFont typeface="Arial" pitchFamily="34" charset="0"/>
              <a:buChar char="•"/>
            </a:pPr>
            <a:r>
              <a:rPr lang="en-TT" sz="2300" b="1" smtClean="0">
                <a:solidFill>
                  <a:schemeClr val="tx1"/>
                </a:solidFill>
              </a:rPr>
              <a:t>These Internal Verifiers will also sample the assessments as judged by the Assessors. </a:t>
            </a:r>
            <a:endParaRPr lang="en-US" sz="2300" b="1" smtClean="0">
              <a:solidFill>
                <a:schemeClr val="tx1"/>
              </a:solidFill>
            </a:endParaRPr>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p:cNvSpPr>
          <p:nvPr>
            <p:ph type="title" idx="4294967295"/>
          </p:nvPr>
        </p:nvSpPr>
        <p:spPr bwMode="auto">
          <a:xfrm>
            <a:off x="381000" y="-76200"/>
            <a:ext cx="8382000" cy="1317625"/>
          </a:xfrm>
        </p:spPr>
        <p:txBody>
          <a:bodyPr numCol="1" anchorCtr="0" compatLnSpc="1">
            <a:prstTxWarp prst="textNoShape">
              <a:avLst/>
            </a:prstTxWarp>
            <a:normAutofit fontScale="90000"/>
          </a:bodyPr>
          <a:lstStyle/>
          <a:p>
            <a:pPr eaLnBrk="1" hangingPunct="1">
              <a:defRPr/>
            </a:pPr>
            <a:r>
              <a:rPr u="sng" dirty="0" smtClean="0">
                <a:solidFill>
                  <a:schemeClr val="tx1"/>
                </a:solidFill>
                <a:effectLst/>
                <a:cs typeface="Arial" pitchFamily="34" charset="0"/>
              </a:rPr>
              <a:t>Criteria for Managing the Assessment Processes</a:t>
            </a:r>
          </a:p>
        </p:txBody>
      </p:sp>
      <p:sp>
        <p:nvSpPr>
          <p:cNvPr id="38915" name="Rectangle 3"/>
          <p:cNvSpPr>
            <a:spLocks noGrp="1"/>
          </p:cNvSpPr>
          <p:nvPr>
            <p:ph type="body" idx="4294967295"/>
          </p:nvPr>
        </p:nvSpPr>
        <p:spPr>
          <a:xfrm>
            <a:off x="457200" y="990600"/>
            <a:ext cx="8382000" cy="4449763"/>
          </a:xfrm>
        </p:spPr>
        <p:txBody>
          <a:bodyPr/>
          <a:lstStyle/>
          <a:p>
            <a:pPr eaLnBrk="1" hangingPunct="1">
              <a:lnSpc>
                <a:spcPct val="80000"/>
              </a:lnSpc>
              <a:buFontTx/>
              <a:buNone/>
              <a:defRPr/>
            </a:pPr>
            <a:endParaRPr lang="en-TT" sz="2800" b="1" dirty="0" smtClean="0"/>
          </a:p>
          <a:p>
            <a:pPr eaLnBrk="1" hangingPunct="1">
              <a:lnSpc>
                <a:spcPct val="80000"/>
              </a:lnSpc>
              <a:buFontTx/>
              <a:buNone/>
              <a:defRPr/>
            </a:pPr>
            <a:r>
              <a:rPr lang="en-TT" sz="2800" b="1" i="1" u="sng" dirty="0" smtClean="0"/>
              <a:t>External Verification</a:t>
            </a:r>
          </a:p>
          <a:p>
            <a:pPr marL="0" indent="0" eaLnBrk="1" hangingPunct="1">
              <a:lnSpc>
                <a:spcPct val="80000"/>
              </a:lnSpc>
              <a:buFontTx/>
              <a:buNone/>
              <a:defRPr/>
            </a:pPr>
            <a:endParaRPr lang="en-TT" sz="2400" dirty="0" smtClean="0"/>
          </a:p>
          <a:p>
            <a:pPr marL="0" indent="0" eaLnBrk="1" hangingPunct="1">
              <a:lnSpc>
                <a:spcPct val="150000"/>
              </a:lnSpc>
              <a:buFontTx/>
              <a:buNone/>
              <a:defRPr/>
            </a:pPr>
            <a:r>
              <a:rPr lang="en-TT" sz="2000" dirty="0" smtClean="0"/>
              <a:t>The purpose of a relevant independent agent performing the external verification on behalf of the National Training Agency (NTA) is as follows:</a:t>
            </a:r>
          </a:p>
          <a:p>
            <a:pPr marL="0" indent="0" eaLnBrk="1" hangingPunct="1">
              <a:lnSpc>
                <a:spcPct val="80000"/>
              </a:lnSpc>
              <a:buFontTx/>
              <a:buNone/>
              <a:defRPr/>
            </a:pPr>
            <a:endParaRPr lang="en-TT" sz="2400" dirty="0" smtClean="0"/>
          </a:p>
          <a:p>
            <a:pPr lvl="1" algn="just" eaLnBrk="1" hangingPunct="1">
              <a:lnSpc>
                <a:spcPct val="150000"/>
              </a:lnSpc>
              <a:defRPr/>
            </a:pPr>
            <a:r>
              <a:rPr lang="en-TT" sz="2000" dirty="0" smtClean="0"/>
              <a:t>To obtain a credible and objective analysis of assessment and verification practices of the TTNVQ/CVQ in industry as specified by the competency standards.</a:t>
            </a:r>
          </a:p>
          <a:p>
            <a:pPr lvl="1" eaLnBrk="1" hangingPunct="1">
              <a:lnSpc>
                <a:spcPct val="150000"/>
              </a:lnSpc>
              <a:defRPr/>
            </a:pPr>
            <a:r>
              <a:rPr lang="en-TT" sz="2000" dirty="0" smtClean="0"/>
              <a:t>To recommend any further actions to the NTA regarding the </a:t>
            </a:r>
          </a:p>
          <a:p>
            <a:pPr lvl="2" eaLnBrk="1" hangingPunct="1">
              <a:lnSpc>
                <a:spcPct val="80000"/>
              </a:lnSpc>
              <a:defRPr/>
            </a:pPr>
            <a:endParaRPr lang="en-TT" sz="2000" dirty="0" smtClean="0"/>
          </a:p>
          <a:p>
            <a:pPr lvl="2" eaLnBrk="1" hangingPunct="1">
              <a:lnSpc>
                <a:spcPct val="80000"/>
              </a:lnSpc>
              <a:defRPr/>
            </a:pPr>
            <a:r>
              <a:rPr lang="en-TT" sz="2000" dirty="0" smtClean="0"/>
              <a:t>Correction of practices</a:t>
            </a:r>
          </a:p>
          <a:p>
            <a:pPr lvl="2" eaLnBrk="1" hangingPunct="1">
              <a:lnSpc>
                <a:spcPct val="80000"/>
              </a:lnSpc>
              <a:defRPr/>
            </a:pPr>
            <a:r>
              <a:rPr lang="en-TT" sz="2000" dirty="0" smtClean="0"/>
              <a:t>Capacity building requirements of individuals within  the system</a:t>
            </a:r>
          </a:p>
          <a:p>
            <a:pPr lvl="2" eaLnBrk="1" hangingPunct="1">
              <a:lnSpc>
                <a:spcPct val="80000"/>
              </a:lnSpc>
              <a:defRPr/>
            </a:pPr>
            <a:r>
              <a:rPr lang="en-TT" sz="2000" dirty="0" smtClean="0"/>
              <a:t>Compliance requirements to fulfil certification requirements.</a:t>
            </a:r>
            <a:endParaRPr lang="en-US" sz="2000" dirty="0" smtClean="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5"/>
          <p:cNvPicPr>
            <a:picLocks noChangeAspect="1" noChangeArrowheads="1"/>
          </p:cNvPicPr>
          <p:nvPr/>
        </p:nvPicPr>
        <p:blipFill>
          <a:blip r:embed="rId3" cstate="print"/>
          <a:srcRect/>
          <a:stretch>
            <a:fillRect/>
          </a:stretch>
        </p:blipFill>
        <p:spPr bwMode="auto">
          <a:xfrm>
            <a:off x="36513" y="357188"/>
            <a:ext cx="9031287" cy="6119812"/>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p:cNvSpPr>
          <p:nvPr>
            <p:ph type="title" idx="4294967295"/>
          </p:nvPr>
        </p:nvSpPr>
        <p:spPr bwMode="auto">
          <a:xfrm>
            <a:off x="381000" y="230188"/>
            <a:ext cx="8382000" cy="658812"/>
          </a:xfrm>
        </p:spPr>
        <p:txBody>
          <a:bodyPr numCol="1" anchorCtr="0" compatLnSpc="1">
            <a:prstTxWarp prst="textNoShape">
              <a:avLst/>
            </a:prstTxWarp>
            <a:normAutofit fontScale="90000"/>
          </a:bodyPr>
          <a:lstStyle/>
          <a:p>
            <a:pPr eaLnBrk="1" hangingPunct="1">
              <a:defRPr/>
            </a:pPr>
            <a:r>
              <a:rPr smtClean="0">
                <a:solidFill>
                  <a:schemeClr val="tx1"/>
                </a:solidFill>
                <a:effectLst/>
                <a:cs typeface="Arial" pitchFamily="34" charset="0"/>
              </a:rPr>
              <a:t>EXTERNAL VERIFIERS</a:t>
            </a:r>
          </a:p>
        </p:txBody>
      </p:sp>
      <p:sp>
        <p:nvSpPr>
          <p:cNvPr id="39939" name="Rectangle 3"/>
          <p:cNvSpPr>
            <a:spLocks noGrp="1"/>
          </p:cNvSpPr>
          <p:nvPr>
            <p:ph type="body" idx="4294967295"/>
          </p:nvPr>
        </p:nvSpPr>
        <p:spPr>
          <a:xfrm>
            <a:off x="381000" y="1143000"/>
            <a:ext cx="8382000" cy="4456113"/>
          </a:xfrm>
        </p:spPr>
        <p:txBody>
          <a:bodyPr/>
          <a:lstStyle/>
          <a:p>
            <a:pPr marL="0" indent="0" eaLnBrk="1" hangingPunct="1">
              <a:buFontTx/>
              <a:buNone/>
              <a:defRPr/>
            </a:pPr>
            <a:r>
              <a:rPr lang="en-TT" dirty="0" smtClean="0"/>
              <a:t>External Verifiers from Industry:</a:t>
            </a:r>
          </a:p>
          <a:p>
            <a:pPr marL="0" indent="0" eaLnBrk="1" hangingPunct="1">
              <a:buFontTx/>
              <a:buNone/>
              <a:defRPr/>
            </a:pPr>
            <a:endParaRPr lang="en-TT" dirty="0" smtClean="0"/>
          </a:p>
          <a:p>
            <a:pPr eaLnBrk="1" hangingPunct="1">
              <a:defRPr/>
            </a:pPr>
            <a:r>
              <a:rPr lang="en-TT" sz="2400" dirty="0" smtClean="0"/>
              <a:t> usually persons who would have had a part in the development of occupational standards,</a:t>
            </a:r>
          </a:p>
          <a:p>
            <a:pPr eaLnBrk="1" hangingPunct="1">
              <a:defRPr/>
            </a:pPr>
            <a:endParaRPr lang="en-TT" sz="2400" dirty="0" smtClean="0"/>
          </a:p>
          <a:p>
            <a:pPr eaLnBrk="1" hangingPunct="1">
              <a:defRPr/>
            </a:pPr>
            <a:r>
              <a:rPr lang="en-TT" sz="2400" dirty="0" smtClean="0"/>
              <a:t>would be engaged by the NTA to ensure that the established quality criteria are being met by the range of locations and centres where the assessments may have taken place to confirm the assessment results, process and strategies as well as to verify internal verification results.</a:t>
            </a:r>
            <a:endParaRPr lang="en-US" sz="2400" dirty="0" smtClean="0"/>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10"/>
          <p:cNvSpPr txBox="1">
            <a:spLocks noChangeArrowheads="1"/>
          </p:cNvSpPr>
          <p:nvPr/>
        </p:nvSpPr>
        <p:spPr bwMode="auto">
          <a:xfrm>
            <a:off x="207963" y="177800"/>
            <a:ext cx="8783637" cy="646113"/>
          </a:xfrm>
          <a:prstGeom prst="rect">
            <a:avLst/>
          </a:prstGeom>
          <a:noFill/>
          <a:ln w="9525">
            <a:noFill/>
            <a:miter lim="800000"/>
            <a:headEnd/>
            <a:tailEnd/>
          </a:ln>
        </p:spPr>
        <p:txBody>
          <a:bodyPr>
            <a:spAutoFit/>
          </a:bodyPr>
          <a:lstStyle/>
          <a:p>
            <a:pPr algn="ctr"/>
            <a:r>
              <a:rPr lang="en-TT" sz="3600" b="1">
                <a:latin typeface="Calibri" pitchFamily="34" charset="0"/>
                <a:cs typeface="Calibri" pitchFamily="34" charset="0"/>
              </a:rPr>
              <a:t>PLAR QUALITY MANAGEMENT SYSTEM </a:t>
            </a:r>
          </a:p>
        </p:txBody>
      </p:sp>
      <p:sp>
        <p:nvSpPr>
          <p:cNvPr id="19" name=" 4"/>
          <p:cNvSpPr/>
          <p:nvPr/>
        </p:nvSpPr>
        <p:spPr>
          <a:xfrm>
            <a:off x="2744788" y="3359150"/>
            <a:ext cx="682625" cy="533400"/>
          </a:xfrm>
          <a:prstGeom prst="rect">
            <a:avLst/>
          </a:prstGeom>
        </p:spPr>
        <p:style>
          <a:lnRef idx="0">
            <a:scrgbClr r="0" g="0" b="0"/>
          </a:lnRef>
          <a:fillRef idx="0">
            <a:scrgbClr r="0" g="0" b="0"/>
          </a:fillRef>
          <a:effectRef idx="0">
            <a:scrgbClr r="0" g="0" b="0"/>
          </a:effectRef>
          <a:fontRef idx="minor">
            <a:schemeClr val="lt1"/>
          </a:fontRef>
        </p:style>
        <p:txBody>
          <a:bodyPr lIns="7620" tIns="7620" rIns="7620" bIns="7620" spcCol="1270" anchor="ctr"/>
          <a:lstStyle/>
          <a:p>
            <a:pPr algn="ctr" defTabSz="266700" fontAlgn="auto">
              <a:lnSpc>
                <a:spcPct val="90000"/>
              </a:lnSpc>
              <a:spcAft>
                <a:spcPct val="35000"/>
              </a:spcAft>
              <a:defRPr/>
            </a:pPr>
            <a:endParaRPr lang="en-TT" sz="600" dirty="0"/>
          </a:p>
        </p:txBody>
      </p:sp>
      <p:grpSp>
        <p:nvGrpSpPr>
          <p:cNvPr id="69636" name="Group 23"/>
          <p:cNvGrpSpPr>
            <a:grpSpLocks/>
          </p:cNvGrpSpPr>
          <p:nvPr/>
        </p:nvGrpSpPr>
        <p:grpSpPr bwMode="auto">
          <a:xfrm>
            <a:off x="4257675" y="3228975"/>
            <a:ext cx="1785938" cy="1800225"/>
            <a:chOff x="1984057" y="917257"/>
            <a:chExt cx="1121092" cy="1121092"/>
          </a:xfrm>
        </p:grpSpPr>
        <p:sp>
          <p:nvSpPr>
            <p:cNvPr id="33" name=" 3"/>
            <p:cNvSpPr/>
            <p:nvPr/>
          </p:nvSpPr>
          <p:spPr>
            <a:xfrm>
              <a:off x="1984057" y="917257"/>
              <a:ext cx="1121092" cy="1121092"/>
            </a:xfrm>
            <a:prstGeom prst="gear9">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 4"/>
            <p:cNvSpPr/>
            <p:nvPr/>
          </p:nvSpPr>
          <p:spPr>
            <a:xfrm>
              <a:off x="2209272" y="1180229"/>
              <a:ext cx="670662" cy="576364"/>
            </a:xfrm>
            <a:prstGeom prst="rect">
              <a:avLst/>
            </a:prstGeom>
          </p:spPr>
          <p:style>
            <a:lnRef idx="0">
              <a:scrgbClr r="0" g="0" b="0"/>
            </a:lnRef>
            <a:fillRef idx="0">
              <a:scrgbClr r="0" g="0" b="0"/>
            </a:fillRef>
            <a:effectRef idx="0">
              <a:scrgbClr r="0" g="0" b="0"/>
            </a:effectRef>
            <a:fontRef idx="minor">
              <a:schemeClr val="lt1"/>
            </a:fontRef>
          </p:style>
          <p:txBody>
            <a:bodyPr lIns="7620" tIns="7620" rIns="7620" bIns="7620" spcCol="1270" anchor="ctr"/>
            <a:lstStyle/>
            <a:p>
              <a:pPr algn="ctr" defTabSz="266700" fontAlgn="auto">
                <a:lnSpc>
                  <a:spcPct val="90000"/>
                </a:lnSpc>
                <a:spcAft>
                  <a:spcPct val="35000"/>
                </a:spcAft>
                <a:defRPr/>
              </a:pPr>
              <a:r>
                <a:rPr lang="en-TT" sz="1400" b="1" dirty="0">
                  <a:solidFill>
                    <a:schemeClr val="tx1"/>
                  </a:solidFill>
                  <a:latin typeface="Calibri" pitchFamily="34" charset="0"/>
                  <a:cs typeface="Calibri" pitchFamily="34" charset="0"/>
                </a:rPr>
                <a:t>NTA  Monitoring Activities</a:t>
              </a:r>
            </a:p>
          </p:txBody>
        </p:sp>
      </p:grpSp>
      <p:grpSp>
        <p:nvGrpSpPr>
          <p:cNvPr id="69637" name="Group 24"/>
          <p:cNvGrpSpPr>
            <a:grpSpLocks/>
          </p:cNvGrpSpPr>
          <p:nvPr/>
        </p:nvGrpSpPr>
        <p:grpSpPr bwMode="auto">
          <a:xfrm>
            <a:off x="2817813" y="3013075"/>
            <a:ext cx="1547812" cy="1512888"/>
            <a:chOff x="1331785" y="652272"/>
            <a:chExt cx="815340" cy="815340"/>
          </a:xfrm>
        </p:grpSpPr>
        <p:sp>
          <p:nvSpPr>
            <p:cNvPr id="31" name=" 5"/>
            <p:cNvSpPr/>
            <p:nvPr/>
          </p:nvSpPr>
          <p:spPr>
            <a:xfrm>
              <a:off x="1331785" y="652272"/>
              <a:ext cx="815340" cy="815340"/>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 6"/>
            <p:cNvSpPr/>
            <p:nvPr/>
          </p:nvSpPr>
          <p:spPr>
            <a:xfrm>
              <a:off x="1448023" y="858460"/>
              <a:ext cx="531017" cy="402964"/>
            </a:xfrm>
            <a:prstGeom prst="rect">
              <a:avLst/>
            </a:prstGeom>
          </p:spPr>
          <p:style>
            <a:lnRef idx="0">
              <a:scrgbClr r="0" g="0" b="0"/>
            </a:lnRef>
            <a:fillRef idx="0">
              <a:scrgbClr r="0" g="0" b="0"/>
            </a:fillRef>
            <a:effectRef idx="0">
              <a:scrgbClr r="0" g="0" b="0"/>
            </a:effectRef>
            <a:fontRef idx="minor">
              <a:schemeClr val="lt1"/>
            </a:fontRef>
          </p:style>
          <p:txBody>
            <a:bodyPr lIns="7620" tIns="7620" rIns="7620" bIns="7620" spcCol="1270" anchor="ctr"/>
            <a:lstStyle/>
            <a:p>
              <a:pPr algn="ctr" defTabSz="266700" fontAlgn="auto">
                <a:lnSpc>
                  <a:spcPct val="90000"/>
                </a:lnSpc>
                <a:spcAft>
                  <a:spcPct val="35000"/>
                </a:spcAft>
                <a:defRPr/>
              </a:pPr>
              <a:r>
                <a:rPr lang="en-TT" sz="1400" b="1" dirty="0">
                  <a:solidFill>
                    <a:schemeClr val="tx1"/>
                  </a:solidFill>
                  <a:latin typeface="Calibri" pitchFamily="34" charset="0"/>
                  <a:cs typeface="Calibri" pitchFamily="34" charset="0"/>
                </a:rPr>
                <a:t>External  Verification</a:t>
              </a:r>
            </a:p>
          </p:txBody>
        </p:sp>
      </p:grpSp>
      <p:grpSp>
        <p:nvGrpSpPr>
          <p:cNvPr id="69638" name="Group 25"/>
          <p:cNvGrpSpPr>
            <a:grpSpLocks/>
          </p:cNvGrpSpPr>
          <p:nvPr/>
        </p:nvGrpSpPr>
        <p:grpSpPr bwMode="auto">
          <a:xfrm>
            <a:off x="3970338" y="1860550"/>
            <a:ext cx="1511300" cy="1547813"/>
            <a:chOff x="1683681" y="89770"/>
            <a:chExt cx="798866" cy="798866"/>
          </a:xfrm>
        </p:grpSpPr>
        <p:sp>
          <p:nvSpPr>
            <p:cNvPr id="29" name=" 7"/>
            <p:cNvSpPr/>
            <p:nvPr/>
          </p:nvSpPr>
          <p:spPr>
            <a:xfrm rot="20700000">
              <a:off x="1683681" y="89770"/>
              <a:ext cx="798866" cy="798866"/>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 8"/>
            <p:cNvSpPr/>
            <p:nvPr/>
          </p:nvSpPr>
          <p:spPr>
            <a:xfrm>
              <a:off x="1835566" y="265111"/>
              <a:ext cx="485026" cy="448184"/>
            </a:xfrm>
            <a:prstGeom prst="rect">
              <a:avLst/>
            </a:prstGeom>
          </p:spPr>
          <p:style>
            <a:lnRef idx="0">
              <a:scrgbClr r="0" g="0" b="0"/>
            </a:lnRef>
            <a:fillRef idx="0">
              <a:scrgbClr r="0" g="0" b="0"/>
            </a:fillRef>
            <a:effectRef idx="0">
              <a:scrgbClr r="0" g="0" b="0"/>
            </a:effectRef>
            <a:fontRef idx="minor">
              <a:schemeClr val="lt1"/>
            </a:fontRef>
          </p:style>
          <p:txBody>
            <a:bodyPr lIns="7620" tIns="7620" rIns="7620" bIns="7620" spcCol="1270" anchor="ctr"/>
            <a:lstStyle/>
            <a:p>
              <a:pPr algn="ctr" defTabSz="266700" fontAlgn="auto">
                <a:lnSpc>
                  <a:spcPct val="90000"/>
                </a:lnSpc>
                <a:spcAft>
                  <a:spcPct val="35000"/>
                </a:spcAft>
                <a:defRPr/>
              </a:pPr>
              <a:r>
                <a:rPr lang="en-TT" sz="1400" b="1" dirty="0">
                  <a:solidFill>
                    <a:schemeClr val="tx1"/>
                  </a:solidFill>
                  <a:latin typeface="Calibri" pitchFamily="34" charset="0"/>
                  <a:cs typeface="Calibri" pitchFamily="34" charset="0"/>
                </a:rPr>
                <a:t>Self Assessment</a:t>
              </a:r>
            </a:p>
          </p:txBody>
        </p:sp>
      </p:grpSp>
      <p:sp>
        <p:nvSpPr>
          <p:cNvPr id="42" name="Curved Down Arrow 41"/>
          <p:cNvSpPr/>
          <p:nvPr/>
        </p:nvSpPr>
        <p:spPr>
          <a:xfrm rot="17297006">
            <a:off x="1861343" y="3101182"/>
            <a:ext cx="1433513" cy="4635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TT">
              <a:solidFill>
                <a:schemeClr val="tx1"/>
              </a:solidFill>
            </a:endParaRPr>
          </a:p>
        </p:txBody>
      </p:sp>
      <p:sp>
        <p:nvSpPr>
          <p:cNvPr id="43" name="Curved Down Arrow 42"/>
          <p:cNvSpPr/>
          <p:nvPr/>
        </p:nvSpPr>
        <p:spPr>
          <a:xfrm rot="4502727">
            <a:off x="5543550" y="3730626"/>
            <a:ext cx="1431925" cy="4635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TT">
              <a:solidFill>
                <a:schemeClr val="tx1"/>
              </a:solidFill>
            </a:endParaRPr>
          </a:p>
        </p:txBody>
      </p:sp>
      <p:sp>
        <p:nvSpPr>
          <p:cNvPr id="44" name="Curved Down Arrow 43"/>
          <p:cNvSpPr/>
          <p:nvPr/>
        </p:nvSpPr>
        <p:spPr>
          <a:xfrm>
            <a:off x="4113213" y="1501775"/>
            <a:ext cx="1431925" cy="4635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TT">
              <a:solidFill>
                <a:schemeClr val="tx1"/>
              </a:solidFill>
            </a:endParaRPr>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2"/>
          <p:cNvSpPr>
            <a:spLocks noGrp="1"/>
          </p:cNvSpPr>
          <p:nvPr>
            <p:ph type="body" sz="quarter" idx="10"/>
          </p:nvPr>
        </p:nvSpPr>
        <p:spPr>
          <a:xfrm>
            <a:off x="381000" y="914400"/>
            <a:ext cx="8382000" cy="442913"/>
          </a:xfrm>
        </p:spPr>
        <p:txBody>
          <a:bodyPr>
            <a:normAutofit lnSpcReduction="10000"/>
          </a:bodyPr>
          <a:lstStyle/>
          <a:p>
            <a:pPr marL="365760" indent="-256032" algn="ctr" eaLnBrk="1" fontAlgn="auto" hangingPunct="1">
              <a:spcAft>
                <a:spcPts val="0"/>
              </a:spcAft>
              <a:buFont typeface="Wingdings 3"/>
              <a:buChar char=""/>
              <a:defRPr/>
            </a:pPr>
            <a:r>
              <a:rPr lang="en-US" b="1" smtClean="0"/>
              <a:t>CONTACT INFORMATION</a:t>
            </a:r>
            <a:endParaRPr lang="en-US" smtClean="0"/>
          </a:p>
        </p:txBody>
      </p:sp>
      <p:sp>
        <p:nvSpPr>
          <p:cNvPr id="72707" name="Text Box 2"/>
          <p:cNvSpPr txBox="1">
            <a:spLocks noChangeArrowheads="1"/>
          </p:cNvSpPr>
          <p:nvPr/>
        </p:nvSpPr>
        <p:spPr bwMode="auto">
          <a:xfrm>
            <a:off x="1524000" y="5486400"/>
            <a:ext cx="5943600" cy="571500"/>
          </a:xfrm>
          <a:prstGeom prst="rect">
            <a:avLst/>
          </a:prstGeom>
          <a:noFill/>
          <a:ln w="9525" algn="in">
            <a:noFill/>
            <a:miter lim="800000"/>
            <a:headEnd/>
            <a:tailEnd/>
          </a:ln>
        </p:spPr>
        <p:txBody>
          <a:bodyPr lIns="36576" tIns="36576" rIns="36576" bIns="36576"/>
          <a:lstStyle/>
          <a:p>
            <a:pPr algn="ctr"/>
            <a:r>
              <a:rPr lang="en-US" sz="4400" b="1">
                <a:latin typeface="Calibri" pitchFamily="34" charset="0"/>
              </a:rPr>
              <a:t>http://www.ntatt.org</a:t>
            </a:r>
            <a:endParaRPr lang="en-US" sz="4400"/>
          </a:p>
        </p:txBody>
      </p:sp>
      <p:sp>
        <p:nvSpPr>
          <p:cNvPr id="72708" name="Text Box 3"/>
          <p:cNvSpPr txBox="1">
            <a:spLocks noChangeArrowheads="1"/>
          </p:cNvSpPr>
          <p:nvPr/>
        </p:nvSpPr>
        <p:spPr bwMode="auto">
          <a:xfrm>
            <a:off x="1447800" y="1905000"/>
            <a:ext cx="3048000" cy="2438400"/>
          </a:xfrm>
          <a:prstGeom prst="rect">
            <a:avLst/>
          </a:prstGeom>
          <a:solidFill>
            <a:srgbClr val="FFFFFF">
              <a:alpha val="67058"/>
            </a:srgbClr>
          </a:solidFill>
          <a:ln w="9525" algn="in">
            <a:noFill/>
            <a:miter lim="800000"/>
            <a:headEnd/>
            <a:tailEnd/>
          </a:ln>
        </p:spPr>
        <p:txBody>
          <a:bodyPr lIns="36576" tIns="36576" rIns="36576" bIns="36576"/>
          <a:lstStyle/>
          <a:p>
            <a:r>
              <a:rPr lang="en-US" sz="2000" b="1">
                <a:solidFill>
                  <a:srgbClr val="000000"/>
                </a:solidFill>
                <a:latin typeface="Cambria" pitchFamily="18" charset="0"/>
              </a:rPr>
              <a:t>Trinidad Address:</a:t>
            </a:r>
            <a:endParaRPr lang="en-US" sz="2000">
              <a:solidFill>
                <a:srgbClr val="000000"/>
              </a:solidFill>
              <a:latin typeface="Cambria" pitchFamily="18" charset="0"/>
            </a:endParaRPr>
          </a:p>
          <a:p>
            <a:endParaRPr lang="en-US" sz="2000">
              <a:solidFill>
                <a:srgbClr val="000000"/>
              </a:solidFill>
              <a:latin typeface="Cambria" pitchFamily="18" charset="0"/>
            </a:endParaRPr>
          </a:p>
          <a:p>
            <a:r>
              <a:rPr lang="en-US" sz="2000">
                <a:solidFill>
                  <a:srgbClr val="000000"/>
                </a:solidFill>
                <a:latin typeface="Cambria" pitchFamily="18" charset="0"/>
              </a:rPr>
              <a:t>21-22 Mulchan Seuchan Road</a:t>
            </a:r>
            <a:br>
              <a:rPr lang="en-US" sz="2000">
                <a:solidFill>
                  <a:srgbClr val="000000"/>
                </a:solidFill>
                <a:latin typeface="Cambria" pitchFamily="18" charset="0"/>
              </a:rPr>
            </a:br>
            <a:r>
              <a:rPr lang="en-US" sz="2000">
                <a:solidFill>
                  <a:srgbClr val="000000"/>
                </a:solidFill>
                <a:latin typeface="Cambria" pitchFamily="18" charset="0"/>
              </a:rPr>
              <a:t>Chaguanas, </a:t>
            </a:r>
          </a:p>
          <a:p>
            <a:r>
              <a:rPr lang="en-US" sz="2000">
                <a:solidFill>
                  <a:srgbClr val="000000"/>
                </a:solidFill>
                <a:latin typeface="Cambria" pitchFamily="18" charset="0"/>
              </a:rPr>
              <a:t>Trinidad, West Indies</a:t>
            </a:r>
            <a:br>
              <a:rPr lang="en-US" sz="2000">
                <a:solidFill>
                  <a:srgbClr val="000000"/>
                </a:solidFill>
                <a:latin typeface="Cambria" pitchFamily="18" charset="0"/>
              </a:rPr>
            </a:br>
            <a:r>
              <a:rPr lang="en-US" sz="2000">
                <a:solidFill>
                  <a:srgbClr val="000000"/>
                </a:solidFill>
                <a:latin typeface="Cambria" pitchFamily="18" charset="0"/>
              </a:rPr>
              <a:t>Tel.: 868-672-7107/8</a:t>
            </a:r>
            <a:br>
              <a:rPr lang="en-US" sz="2000">
                <a:solidFill>
                  <a:srgbClr val="000000"/>
                </a:solidFill>
                <a:latin typeface="Cambria" pitchFamily="18" charset="0"/>
              </a:rPr>
            </a:br>
            <a:r>
              <a:rPr lang="en-US" sz="2000">
                <a:solidFill>
                  <a:srgbClr val="000000"/>
                </a:solidFill>
                <a:latin typeface="Cambria" pitchFamily="18" charset="0"/>
              </a:rPr>
              <a:t> 868-672-9942/3</a:t>
            </a:r>
            <a:br>
              <a:rPr lang="en-US" sz="2000">
                <a:solidFill>
                  <a:srgbClr val="000000"/>
                </a:solidFill>
                <a:latin typeface="Cambria" pitchFamily="18" charset="0"/>
              </a:rPr>
            </a:br>
            <a:r>
              <a:rPr lang="en-US" sz="2000">
                <a:solidFill>
                  <a:srgbClr val="000000"/>
                </a:solidFill>
                <a:latin typeface="Cambria" pitchFamily="18" charset="0"/>
              </a:rPr>
              <a:t>Fax: 868-672-7109</a:t>
            </a:r>
            <a:endParaRPr lang="en-US" sz="2000"/>
          </a:p>
        </p:txBody>
      </p:sp>
      <p:sp>
        <p:nvSpPr>
          <p:cNvPr id="72709" name="Text Box 4"/>
          <p:cNvSpPr txBox="1">
            <a:spLocks noChangeArrowheads="1"/>
          </p:cNvSpPr>
          <p:nvPr/>
        </p:nvSpPr>
        <p:spPr bwMode="auto">
          <a:xfrm>
            <a:off x="4876800" y="1905000"/>
            <a:ext cx="3124200" cy="2590800"/>
          </a:xfrm>
          <a:prstGeom prst="rect">
            <a:avLst/>
          </a:prstGeom>
          <a:solidFill>
            <a:srgbClr val="FFFFFF">
              <a:alpha val="67058"/>
            </a:srgbClr>
          </a:solidFill>
          <a:ln w="9525" algn="in">
            <a:noFill/>
            <a:miter lim="800000"/>
            <a:headEnd/>
            <a:tailEnd/>
          </a:ln>
        </p:spPr>
        <p:txBody>
          <a:bodyPr lIns="36576" tIns="36576" rIns="36576" bIns="36576"/>
          <a:lstStyle/>
          <a:p>
            <a:r>
              <a:rPr lang="en-US" sz="2000" b="1">
                <a:solidFill>
                  <a:srgbClr val="000000"/>
                </a:solidFill>
                <a:latin typeface="Cambria" pitchFamily="18" charset="0"/>
              </a:rPr>
              <a:t>Tobago Address:</a:t>
            </a:r>
            <a:endParaRPr lang="en-US" sz="2000">
              <a:solidFill>
                <a:srgbClr val="000000"/>
              </a:solidFill>
              <a:latin typeface="Cambria" pitchFamily="18" charset="0"/>
            </a:endParaRPr>
          </a:p>
          <a:p>
            <a:endParaRPr lang="en-US" sz="2000">
              <a:solidFill>
                <a:srgbClr val="000000"/>
              </a:solidFill>
              <a:latin typeface="Cambria" pitchFamily="18" charset="0"/>
            </a:endParaRPr>
          </a:p>
          <a:p>
            <a:r>
              <a:rPr lang="en-US" sz="2000">
                <a:solidFill>
                  <a:srgbClr val="000000"/>
                </a:solidFill>
                <a:latin typeface="Cambria" pitchFamily="18" charset="0"/>
              </a:rPr>
              <a:t>Unit 19, E-Teck Mall,</a:t>
            </a:r>
            <a:br>
              <a:rPr lang="en-US" sz="2000">
                <a:solidFill>
                  <a:srgbClr val="000000"/>
                </a:solidFill>
                <a:latin typeface="Cambria" pitchFamily="18" charset="0"/>
              </a:rPr>
            </a:br>
            <a:r>
              <a:rPr lang="en-US" sz="2000">
                <a:solidFill>
                  <a:srgbClr val="000000"/>
                </a:solidFill>
                <a:latin typeface="Cambria" pitchFamily="18" charset="0"/>
              </a:rPr>
              <a:t>Sangster's Hill, </a:t>
            </a:r>
          </a:p>
          <a:p>
            <a:r>
              <a:rPr lang="en-US" sz="2000">
                <a:solidFill>
                  <a:srgbClr val="000000"/>
                </a:solidFill>
                <a:latin typeface="Cambria" pitchFamily="18" charset="0"/>
              </a:rPr>
              <a:t>Scarborough,</a:t>
            </a:r>
            <a:br>
              <a:rPr lang="en-US" sz="2000">
                <a:solidFill>
                  <a:srgbClr val="000000"/>
                </a:solidFill>
                <a:latin typeface="Cambria" pitchFamily="18" charset="0"/>
              </a:rPr>
            </a:br>
            <a:r>
              <a:rPr lang="en-US" sz="2000">
                <a:solidFill>
                  <a:srgbClr val="000000"/>
                </a:solidFill>
                <a:latin typeface="Cambria" pitchFamily="18" charset="0"/>
              </a:rPr>
              <a:t>Tobago</a:t>
            </a:r>
            <a:br>
              <a:rPr lang="en-US" sz="2000">
                <a:solidFill>
                  <a:srgbClr val="000000"/>
                </a:solidFill>
                <a:latin typeface="Cambria" pitchFamily="18" charset="0"/>
              </a:rPr>
            </a:br>
            <a:r>
              <a:rPr lang="en-US" sz="2000">
                <a:solidFill>
                  <a:srgbClr val="000000"/>
                </a:solidFill>
                <a:latin typeface="Cambria" pitchFamily="18" charset="0"/>
              </a:rPr>
              <a:t>Tel/Fax: 868-635-0280</a:t>
            </a:r>
            <a:endParaRPr lang="en-US" sz="2000"/>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1"/>
          <p:cNvSpPr>
            <a:spLocks noGrp="1" noChangeArrowheads="1"/>
          </p:cNvSpPr>
          <p:nvPr>
            <p:ph idx="1"/>
          </p:nvPr>
        </p:nvSpPr>
        <p:spPr>
          <a:xfrm>
            <a:off x="468313" y="1412875"/>
            <a:ext cx="8294687" cy="4171950"/>
          </a:xfrm>
        </p:spPr>
        <p:txBody>
          <a:bodyPr/>
          <a:lstStyle/>
          <a:p>
            <a:pPr marL="0" indent="0" algn="just" defTabSz="739775" eaLnBrk="1" hangingPunct="1">
              <a:lnSpc>
                <a:spcPct val="150000"/>
              </a:lnSpc>
              <a:buFontTx/>
              <a:buNone/>
            </a:pPr>
            <a:r>
              <a:rPr lang="en-TT" b="1" smtClean="0"/>
              <a:t>Definition:</a:t>
            </a:r>
          </a:p>
          <a:p>
            <a:pPr marL="0" indent="0" algn="just" defTabSz="739775" eaLnBrk="1" hangingPunct="1">
              <a:lnSpc>
                <a:spcPct val="150000"/>
              </a:lnSpc>
              <a:buFontTx/>
              <a:buNone/>
            </a:pPr>
            <a:r>
              <a:rPr lang="en-TT" b="1" smtClean="0"/>
              <a:t> “the formal acknowledgement of skills, knowledge, and competencies that are gained through work experience, informal training, and life experience”</a:t>
            </a:r>
          </a:p>
          <a:p>
            <a:pPr marL="0" indent="0" algn="just" defTabSz="739775" eaLnBrk="1" hangingPunct="1">
              <a:lnSpc>
                <a:spcPct val="150000"/>
              </a:lnSpc>
              <a:buFontTx/>
              <a:buNone/>
            </a:pPr>
            <a:r>
              <a:rPr lang="en-TT" sz="1600" b="1" i="1" smtClean="0"/>
              <a:t>Source: UNESCO</a:t>
            </a:r>
            <a:endParaRPr lang="en-US" sz="1600" i="1" smtClean="0"/>
          </a:p>
        </p:txBody>
      </p:sp>
      <p:sp>
        <p:nvSpPr>
          <p:cNvPr id="5123" name="Rectangle 2"/>
          <p:cNvSpPr>
            <a:spLocks noGrp="1" noChangeArrowheads="1"/>
          </p:cNvSpPr>
          <p:nvPr>
            <p:ph type="title"/>
          </p:nvPr>
        </p:nvSpPr>
        <p:spPr>
          <a:xfrm>
            <a:off x="152400" y="76200"/>
            <a:ext cx="8763000" cy="609600"/>
          </a:xfrm>
          <a:solidFill>
            <a:schemeClr val="bg1">
              <a:alpha val="50000"/>
            </a:schemeClr>
          </a:solidFill>
        </p:spPr>
        <p:txBody>
          <a:bodyPr>
            <a:noAutofit/>
          </a:bodyPr>
          <a:lstStyle/>
          <a:p>
            <a:pPr defTabSz="914363" eaLnBrk="1" fontAlgn="auto" hangingPunct="1">
              <a:spcAft>
                <a:spcPts val="0"/>
              </a:spcAft>
              <a:defRPr/>
            </a:pPr>
            <a:r>
              <a:rPr sz="3600" dirty="0">
                <a:solidFill>
                  <a:schemeClr val="tx1"/>
                </a:solidFill>
              </a:rPr>
              <a:t>What is PLAR?</a:t>
            </a:r>
          </a:p>
        </p:txBody>
      </p:sp>
      <p:pic>
        <p:nvPicPr>
          <p:cNvPr id="17413" name="Picture 5" descr="http://cnes.cla.umn.edu/courses/archaeology/images/unesco_logo_big.jpg"/>
          <p:cNvPicPr>
            <a:picLocks noChangeAspect="1" noChangeArrowheads="1"/>
          </p:cNvPicPr>
          <p:nvPr/>
        </p:nvPicPr>
        <p:blipFill>
          <a:blip r:embed="rId3" cstate="print"/>
          <a:srcRect/>
          <a:stretch>
            <a:fillRect/>
          </a:stretch>
        </p:blipFill>
        <p:spPr bwMode="auto">
          <a:xfrm>
            <a:off x="5867400" y="4267200"/>
            <a:ext cx="2687638" cy="215265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Oval 13"/>
          <p:cNvSpPr>
            <a:spLocks noChangeArrowheads="1"/>
          </p:cNvSpPr>
          <p:nvPr/>
        </p:nvSpPr>
        <p:spPr bwMode="auto">
          <a:xfrm>
            <a:off x="1876425" y="1371600"/>
            <a:ext cx="3406775" cy="2538413"/>
          </a:xfrm>
          <a:prstGeom prst="ellipse">
            <a:avLst/>
          </a:prstGeom>
          <a:solidFill>
            <a:srgbClr val="99CCFF">
              <a:alpha val="30980"/>
            </a:srgbClr>
          </a:solidFill>
          <a:ln w="9525">
            <a:solidFill>
              <a:schemeClr val="tx1"/>
            </a:solidFill>
            <a:round/>
            <a:headEnd/>
            <a:tailEnd/>
          </a:ln>
        </p:spPr>
        <p:txBody>
          <a:bodyPr wrap="none" anchor="ctr"/>
          <a:lstStyle/>
          <a:p>
            <a:pPr algn="ctr"/>
            <a:r>
              <a:rPr lang="en-US" sz="1600" b="1"/>
              <a:t>Formal learning** </a:t>
            </a:r>
          </a:p>
          <a:p>
            <a:pPr algn="ctr"/>
            <a:r>
              <a:rPr lang="en-US" sz="1400"/>
              <a:t>refers to a learning </a:t>
            </a:r>
          </a:p>
          <a:p>
            <a:pPr algn="ctr"/>
            <a:r>
              <a:rPr lang="en-US" sz="1400"/>
              <a:t>activity that takes place in an </a:t>
            </a:r>
          </a:p>
          <a:p>
            <a:pPr algn="ctr"/>
            <a:r>
              <a:rPr lang="en-US" sz="1400"/>
              <a:t>organized way, that by </a:t>
            </a:r>
          </a:p>
          <a:p>
            <a:pPr algn="ctr"/>
            <a:r>
              <a:rPr lang="en-US" sz="1400"/>
              <a:t>its very nature leads to certification, </a:t>
            </a:r>
          </a:p>
          <a:p>
            <a:pPr algn="ctr"/>
            <a:endParaRPr lang="en-US" sz="1200"/>
          </a:p>
          <a:p>
            <a:pPr algn="ctr"/>
            <a:endParaRPr lang="en-CA" sz="1200"/>
          </a:p>
        </p:txBody>
      </p:sp>
      <p:sp>
        <p:nvSpPr>
          <p:cNvPr id="44035" name="AutoShape 21"/>
          <p:cNvSpPr>
            <a:spLocks/>
          </p:cNvSpPr>
          <p:nvPr/>
        </p:nvSpPr>
        <p:spPr bwMode="auto">
          <a:xfrm>
            <a:off x="6019800" y="1371600"/>
            <a:ext cx="3024188" cy="1543050"/>
          </a:xfrm>
          <a:prstGeom prst="borderCallout1">
            <a:avLst>
              <a:gd name="adj1" fmla="val 104940"/>
              <a:gd name="adj2" fmla="val 96222"/>
              <a:gd name="adj3" fmla="val 104940"/>
              <a:gd name="adj4" fmla="val 8324"/>
            </a:avLst>
          </a:prstGeom>
          <a:noFill/>
          <a:ln w="9525">
            <a:solidFill>
              <a:srgbClr val="CC3300"/>
            </a:solidFill>
            <a:miter lim="800000"/>
            <a:headEnd/>
            <a:tailEnd/>
          </a:ln>
        </p:spPr>
        <p:txBody>
          <a:bodyPr/>
          <a:lstStyle/>
          <a:p>
            <a:pPr>
              <a:spcBef>
                <a:spcPct val="50000"/>
              </a:spcBef>
            </a:pPr>
            <a:r>
              <a:rPr lang="en-CA" sz="1600" b="1" i="1" dirty="0">
                <a:solidFill>
                  <a:srgbClr val="CD3333"/>
                </a:solidFill>
              </a:rPr>
              <a:t>PLAR </a:t>
            </a:r>
            <a:r>
              <a:rPr lang="en-CA" sz="1600" b="1" i="1" dirty="0" smtClean="0">
                <a:solidFill>
                  <a:srgbClr val="CD3333"/>
                </a:solidFill>
              </a:rPr>
              <a:t>involves the assessment and recognition of competencies in the cognitive, affective and psychomotor domains</a:t>
            </a:r>
            <a:endParaRPr lang="en-CA" sz="1600" b="1" i="1" dirty="0">
              <a:solidFill>
                <a:srgbClr val="CD3333"/>
              </a:solidFill>
            </a:endParaRPr>
          </a:p>
        </p:txBody>
      </p:sp>
      <p:sp>
        <p:nvSpPr>
          <p:cNvPr id="5129" name="Oval 14"/>
          <p:cNvSpPr>
            <a:spLocks noChangeArrowheads="1"/>
          </p:cNvSpPr>
          <p:nvPr/>
        </p:nvSpPr>
        <p:spPr bwMode="auto">
          <a:xfrm>
            <a:off x="3457575" y="3094038"/>
            <a:ext cx="3324225" cy="2622550"/>
          </a:xfrm>
          <a:prstGeom prst="ellipse">
            <a:avLst/>
          </a:prstGeom>
          <a:solidFill>
            <a:srgbClr val="FFFF99">
              <a:alpha val="32156"/>
            </a:srgbClr>
          </a:solidFill>
          <a:ln w="9525">
            <a:solidFill>
              <a:schemeClr val="tx1"/>
            </a:solidFill>
            <a:round/>
            <a:headEnd/>
            <a:tailEnd/>
          </a:ln>
        </p:spPr>
        <p:txBody>
          <a:bodyPr wrap="none" anchor="ctr"/>
          <a:lstStyle/>
          <a:p>
            <a:pPr algn="ctr"/>
            <a:r>
              <a:rPr lang="en-US" sz="1600" b="1"/>
              <a:t>Informal learning** </a:t>
            </a:r>
          </a:p>
          <a:p>
            <a:pPr algn="ctr"/>
            <a:r>
              <a:rPr lang="en-US" sz="1400"/>
              <a:t>consists of learning activities that </a:t>
            </a:r>
          </a:p>
          <a:p>
            <a:pPr algn="ctr"/>
            <a:r>
              <a:rPr lang="en-US" sz="1400"/>
              <a:t>occur by chance or through </a:t>
            </a:r>
          </a:p>
          <a:p>
            <a:pPr algn="ctr"/>
            <a:r>
              <a:rPr lang="en-US" sz="1400"/>
              <a:t>everyday activities. </a:t>
            </a:r>
          </a:p>
          <a:p>
            <a:pPr algn="ctr"/>
            <a:r>
              <a:rPr lang="en-US" sz="1400"/>
              <a:t>e.g. reading, self-directed </a:t>
            </a:r>
          </a:p>
          <a:p>
            <a:pPr algn="ctr"/>
            <a:r>
              <a:rPr lang="en-US" sz="1400"/>
              <a:t>research, community and </a:t>
            </a:r>
          </a:p>
          <a:p>
            <a:pPr algn="ctr"/>
            <a:r>
              <a:rPr lang="en-US" sz="1400"/>
              <a:t>volunteer activities).</a:t>
            </a:r>
            <a:endParaRPr lang="en-CA" sz="1400"/>
          </a:p>
        </p:txBody>
      </p:sp>
      <p:sp>
        <p:nvSpPr>
          <p:cNvPr id="13" name="Rectangle 2"/>
          <p:cNvSpPr>
            <a:spLocks noGrp="1" noChangeArrowheads="1"/>
          </p:cNvSpPr>
          <p:nvPr>
            <p:ph type="title"/>
          </p:nvPr>
        </p:nvSpPr>
        <p:spPr>
          <a:xfrm>
            <a:off x="152400" y="26988"/>
            <a:ext cx="8891588" cy="685800"/>
          </a:xfrm>
          <a:solidFill>
            <a:schemeClr val="bg1">
              <a:alpha val="50000"/>
            </a:schemeClr>
          </a:solidFill>
        </p:spPr>
        <p:txBody>
          <a:bodyPr>
            <a:normAutofit fontScale="90000"/>
          </a:bodyPr>
          <a:lstStyle/>
          <a:p>
            <a:pPr defTabSz="914363" eaLnBrk="1" fontAlgn="auto" hangingPunct="1">
              <a:spcAft>
                <a:spcPts val="0"/>
              </a:spcAft>
              <a:defRPr/>
            </a:pPr>
            <a:r>
              <a:rPr dirty="0">
                <a:solidFill>
                  <a:schemeClr val="tx1"/>
                </a:solidFill>
              </a:rPr>
              <a:t>What is PLAR?</a:t>
            </a:r>
          </a:p>
        </p:txBody>
      </p:sp>
      <p:sp>
        <p:nvSpPr>
          <p:cNvPr id="5130" name="Oval 12"/>
          <p:cNvSpPr>
            <a:spLocks noChangeArrowheads="1"/>
          </p:cNvSpPr>
          <p:nvPr/>
        </p:nvSpPr>
        <p:spPr bwMode="auto">
          <a:xfrm>
            <a:off x="228600" y="3094038"/>
            <a:ext cx="3476625" cy="2705100"/>
          </a:xfrm>
          <a:prstGeom prst="ellipse">
            <a:avLst/>
          </a:prstGeom>
          <a:solidFill>
            <a:srgbClr val="CCFFCC">
              <a:alpha val="65881"/>
            </a:srgbClr>
          </a:solidFill>
          <a:ln w="9525">
            <a:solidFill>
              <a:schemeClr val="tx1"/>
            </a:solidFill>
            <a:round/>
            <a:headEnd/>
            <a:tailEnd/>
          </a:ln>
        </p:spPr>
        <p:txBody>
          <a:bodyPr wrap="none" anchor="ctr"/>
          <a:lstStyle/>
          <a:p>
            <a:pPr algn="ctr"/>
            <a:r>
              <a:rPr lang="en-US" sz="1600" b="1"/>
              <a:t>Non-formal learning** </a:t>
            </a:r>
          </a:p>
          <a:p>
            <a:pPr algn="ctr"/>
            <a:r>
              <a:rPr lang="en-US" sz="1400"/>
              <a:t>refers to organized activities </a:t>
            </a:r>
          </a:p>
          <a:p>
            <a:pPr algn="ctr"/>
            <a:r>
              <a:rPr lang="en-US" sz="1400"/>
              <a:t>that take place within or outside</a:t>
            </a:r>
          </a:p>
          <a:p>
            <a:pPr algn="ctr"/>
            <a:r>
              <a:rPr lang="en-US" sz="1400"/>
              <a:t> the workplace which are not </a:t>
            </a:r>
          </a:p>
          <a:p>
            <a:pPr algn="ctr"/>
            <a:r>
              <a:rPr lang="en-US" sz="1400"/>
              <a:t>explicitly identified as learning </a:t>
            </a:r>
          </a:p>
          <a:p>
            <a:pPr algn="ctr"/>
            <a:r>
              <a:rPr lang="en-US" sz="1400"/>
              <a:t>activities, and do not lead to </a:t>
            </a:r>
          </a:p>
          <a:p>
            <a:pPr algn="ctr"/>
            <a:r>
              <a:rPr lang="en-US" sz="1400"/>
              <a:t>qualifications or certification, </a:t>
            </a:r>
          </a:p>
          <a:p>
            <a:pPr algn="ctr"/>
            <a:r>
              <a:rPr lang="en-US" sz="1400"/>
              <a:t>but have a major </a:t>
            </a:r>
          </a:p>
          <a:p>
            <a:pPr algn="ctr"/>
            <a:r>
              <a:rPr lang="en-US" sz="1400"/>
              <a:t>learning component. </a:t>
            </a:r>
          </a:p>
          <a:p>
            <a:pPr algn="ctr"/>
            <a:r>
              <a:rPr lang="en-US" sz="1400"/>
              <a:t>(e.g. workplace training).</a:t>
            </a:r>
            <a:endParaRPr lang="en-CA" sz="14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blinds(horizontal)">
                                      <p:cBhvr>
                                        <p:cTn id="7" dur="500"/>
                                        <p:tgtEl>
                                          <p:spTgt spid="5128"/>
                                        </p:tgtEl>
                                      </p:cBhvr>
                                    </p:animEffect>
                                  </p:childTnLst>
                                </p:cTn>
                              </p:par>
                            </p:childTnLst>
                          </p:cTn>
                        </p:par>
                        <p:par>
                          <p:cTn id="8" fill="hold" nodeType="afterGroup">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5129"/>
                                        </p:tgtEl>
                                        <p:attrNameLst>
                                          <p:attrName>style.visibility</p:attrName>
                                        </p:attrNameLst>
                                      </p:cBhvr>
                                      <p:to>
                                        <p:strVal val="visible"/>
                                      </p:to>
                                    </p:set>
                                    <p:animEffect transition="in" filter="diamond(in)">
                                      <p:cBhvr>
                                        <p:cTn id="11" dur="500"/>
                                        <p:tgtEl>
                                          <p:spTgt spid="5129"/>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5130"/>
                                        </p:tgtEl>
                                        <p:attrNameLst>
                                          <p:attrName>style.visibility</p:attrName>
                                        </p:attrNameLst>
                                      </p:cBhvr>
                                      <p:to>
                                        <p:strVal val="visible"/>
                                      </p:to>
                                    </p:set>
                                    <p:animEffect transition="in" filter="checkerboard(across)">
                                      <p:cBhvr>
                                        <p:cTn id="15" dur="5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animBg="1"/>
      <p:bldP spid="5129" grpId="0" animBg="1"/>
      <p:bldP spid="51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a:xfrm>
            <a:off x="304800" y="1143000"/>
            <a:ext cx="8382000" cy="387350"/>
          </a:xfrm>
          <a:solidFill>
            <a:schemeClr val="bg1">
              <a:alpha val="48000"/>
            </a:schemeClr>
          </a:solidFill>
        </p:spPr>
        <p:txBody>
          <a:bodyPr>
            <a:normAutofit fontScale="90000"/>
          </a:bodyPr>
          <a:lstStyle/>
          <a:p>
            <a:pPr defTabSz="914363" eaLnBrk="1" fontAlgn="auto" hangingPunct="1">
              <a:spcAft>
                <a:spcPts val="0"/>
              </a:spcAft>
              <a:defRPr/>
            </a:pPr>
            <a:r>
              <a:rPr lang="en-CA" sz="2800">
                <a:solidFill>
                  <a:schemeClr val="tx1"/>
                </a:solidFill>
              </a:rPr>
              <a:t>Recognized learning is like the tip of an iceberg</a:t>
            </a:r>
          </a:p>
        </p:txBody>
      </p:sp>
      <p:sp>
        <p:nvSpPr>
          <p:cNvPr id="45059" name="AutoShape 26"/>
          <p:cNvSpPr>
            <a:spLocks noChangeArrowheads="1"/>
          </p:cNvSpPr>
          <p:nvPr/>
        </p:nvSpPr>
        <p:spPr bwMode="auto">
          <a:xfrm rot="1223492">
            <a:off x="4179888" y="2205038"/>
            <a:ext cx="649287" cy="869950"/>
          </a:xfrm>
          <a:prstGeom prst="triangle">
            <a:avLst>
              <a:gd name="adj" fmla="val 50000"/>
            </a:avLst>
          </a:prstGeom>
          <a:gradFill rotWithShape="1">
            <a:gsLst>
              <a:gs pos="0">
                <a:srgbClr val="00FFFF"/>
              </a:gs>
              <a:gs pos="100000">
                <a:srgbClr val="FFFFFF"/>
              </a:gs>
            </a:gsLst>
            <a:lin ang="5400000" scaled="1"/>
          </a:gradFill>
          <a:ln w="9525">
            <a:noFill/>
            <a:miter lim="800000"/>
            <a:headEnd/>
            <a:tailEnd/>
          </a:ln>
        </p:spPr>
        <p:txBody>
          <a:bodyPr wrap="none" anchor="ctr"/>
          <a:lstStyle/>
          <a:p>
            <a:endParaRPr lang="en-US">
              <a:latin typeface="Calibri" pitchFamily="34" charset="0"/>
            </a:endParaRPr>
          </a:p>
        </p:txBody>
      </p:sp>
      <p:sp>
        <p:nvSpPr>
          <p:cNvPr id="45060" name="AutoShape 25"/>
          <p:cNvSpPr>
            <a:spLocks noChangeArrowheads="1"/>
          </p:cNvSpPr>
          <p:nvPr/>
        </p:nvSpPr>
        <p:spPr bwMode="auto">
          <a:xfrm rot="1688806">
            <a:off x="3987800" y="2290763"/>
            <a:ext cx="1177925" cy="1014412"/>
          </a:xfrm>
          <a:prstGeom prst="rtTriangle">
            <a:avLst/>
          </a:prstGeom>
          <a:gradFill rotWithShape="1">
            <a:gsLst>
              <a:gs pos="0">
                <a:srgbClr val="00FFFF"/>
              </a:gs>
              <a:gs pos="100000">
                <a:srgbClr val="FFFFFF"/>
              </a:gs>
            </a:gsLst>
            <a:lin ang="5400000" scaled="1"/>
          </a:gradFill>
          <a:ln w="9525">
            <a:noFill/>
            <a:miter lim="800000"/>
            <a:headEnd/>
            <a:tailEnd/>
          </a:ln>
        </p:spPr>
        <p:txBody>
          <a:bodyPr wrap="none" anchor="ctr"/>
          <a:lstStyle/>
          <a:p>
            <a:endParaRPr lang="en-US">
              <a:latin typeface="Calibri" pitchFamily="34" charset="0"/>
            </a:endParaRPr>
          </a:p>
        </p:txBody>
      </p:sp>
      <p:sp>
        <p:nvSpPr>
          <p:cNvPr id="45061" name="Line 10"/>
          <p:cNvSpPr>
            <a:spLocks noChangeShapeType="1"/>
          </p:cNvSpPr>
          <p:nvPr/>
        </p:nvSpPr>
        <p:spPr bwMode="auto">
          <a:xfrm>
            <a:off x="4286250" y="2054225"/>
            <a:ext cx="144463" cy="431800"/>
          </a:xfrm>
          <a:prstGeom prst="line">
            <a:avLst/>
          </a:prstGeom>
          <a:noFill/>
          <a:ln w="28575">
            <a:solidFill>
              <a:srgbClr val="00CCFF"/>
            </a:solidFill>
            <a:round/>
            <a:headEnd/>
            <a:tailEnd/>
          </a:ln>
        </p:spPr>
        <p:txBody>
          <a:bodyPr/>
          <a:lstStyle/>
          <a:p>
            <a:endParaRPr lang="en-TT"/>
          </a:p>
        </p:txBody>
      </p:sp>
      <p:sp>
        <p:nvSpPr>
          <p:cNvPr id="45062" name="Line 11"/>
          <p:cNvSpPr>
            <a:spLocks noChangeShapeType="1"/>
          </p:cNvSpPr>
          <p:nvPr/>
        </p:nvSpPr>
        <p:spPr bwMode="auto">
          <a:xfrm flipV="1">
            <a:off x="4430713" y="2198688"/>
            <a:ext cx="215900" cy="287337"/>
          </a:xfrm>
          <a:prstGeom prst="line">
            <a:avLst/>
          </a:prstGeom>
          <a:noFill/>
          <a:ln w="28575">
            <a:solidFill>
              <a:srgbClr val="00CCFF"/>
            </a:solidFill>
            <a:round/>
            <a:headEnd/>
            <a:tailEnd/>
          </a:ln>
        </p:spPr>
        <p:txBody>
          <a:bodyPr/>
          <a:lstStyle/>
          <a:p>
            <a:endParaRPr lang="en-TT"/>
          </a:p>
        </p:txBody>
      </p:sp>
      <p:sp>
        <p:nvSpPr>
          <p:cNvPr id="45063" name="Line 12"/>
          <p:cNvSpPr>
            <a:spLocks noChangeShapeType="1"/>
          </p:cNvSpPr>
          <p:nvPr/>
        </p:nvSpPr>
        <p:spPr bwMode="auto">
          <a:xfrm>
            <a:off x="4718050" y="2198688"/>
            <a:ext cx="0" cy="0"/>
          </a:xfrm>
          <a:prstGeom prst="line">
            <a:avLst/>
          </a:prstGeom>
          <a:noFill/>
          <a:ln w="9525">
            <a:solidFill>
              <a:schemeClr val="tx1"/>
            </a:solidFill>
            <a:round/>
            <a:headEnd/>
            <a:tailEnd/>
          </a:ln>
        </p:spPr>
        <p:txBody>
          <a:bodyPr/>
          <a:lstStyle/>
          <a:p>
            <a:endParaRPr lang="en-TT"/>
          </a:p>
        </p:txBody>
      </p:sp>
      <p:sp>
        <p:nvSpPr>
          <p:cNvPr id="45064" name="Freeform 8"/>
          <p:cNvSpPr>
            <a:spLocks/>
          </p:cNvSpPr>
          <p:nvPr/>
        </p:nvSpPr>
        <p:spPr bwMode="auto">
          <a:xfrm>
            <a:off x="1477963" y="2054225"/>
            <a:ext cx="2808287" cy="3457575"/>
          </a:xfrm>
          <a:custGeom>
            <a:avLst/>
            <a:gdLst>
              <a:gd name="T0" fmla="*/ 0 w 1769"/>
              <a:gd name="T1" fmla="*/ 2147483647 h 2178"/>
              <a:gd name="T2" fmla="*/ 2147483647 w 1769"/>
              <a:gd name="T3" fmla="*/ 2147483647 h 2178"/>
              <a:gd name="T4" fmla="*/ 2147483647 w 1769"/>
              <a:gd name="T5" fmla="*/ 0 h 2178"/>
              <a:gd name="T6" fmla="*/ 0 60000 65536"/>
              <a:gd name="T7" fmla="*/ 0 60000 65536"/>
              <a:gd name="T8" fmla="*/ 0 60000 65536"/>
              <a:gd name="T9" fmla="*/ 0 w 1769"/>
              <a:gd name="T10" fmla="*/ 0 h 2178"/>
              <a:gd name="T11" fmla="*/ 1769 w 1769"/>
              <a:gd name="T12" fmla="*/ 2178 h 2178"/>
            </a:gdLst>
            <a:ahLst/>
            <a:cxnLst>
              <a:cxn ang="T6">
                <a:pos x="T0" y="T1"/>
              </a:cxn>
              <a:cxn ang="T7">
                <a:pos x="T2" y="T3"/>
              </a:cxn>
              <a:cxn ang="T8">
                <a:pos x="T4" y="T5"/>
              </a:cxn>
            </a:cxnLst>
            <a:rect l="T9" t="T10" r="T11" b="T12"/>
            <a:pathLst>
              <a:path w="1769" h="2178">
                <a:moveTo>
                  <a:pt x="0" y="2178"/>
                </a:moveTo>
                <a:cubicBezTo>
                  <a:pt x="397" y="1837"/>
                  <a:pt x="794" y="1497"/>
                  <a:pt x="1089" y="1134"/>
                </a:cubicBezTo>
                <a:cubicBezTo>
                  <a:pt x="1384" y="771"/>
                  <a:pt x="1656" y="189"/>
                  <a:pt x="1769" y="0"/>
                </a:cubicBezTo>
              </a:path>
            </a:pathLst>
          </a:custGeom>
          <a:noFill/>
          <a:ln w="28575">
            <a:solidFill>
              <a:srgbClr val="00CCFF"/>
            </a:solidFill>
            <a:round/>
            <a:headEnd/>
            <a:tailEnd/>
          </a:ln>
        </p:spPr>
        <p:txBody>
          <a:bodyPr/>
          <a:lstStyle/>
          <a:p>
            <a:endParaRPr lang="en-TT"/>
          </a:p>
        </p:txBody>
      </p:sp>
      <p:sp>
        <p:nvSpPr>
          <p:cNvPr id="45065" name="Freeform 13"/>
          <p:cNvSpPr>
            <a:spLocks/>
          </p:cNvSpPr>
          <p:nvPr/>
        </p:nvSpPr>
        <p:spPr bwMode="auto">
          <a:xfrm>
            <a:off x="4646613" y="2198688"/>
            <a:ext cx="3071812" cy="3768725"/>
          </a:xfrm>
          <a:custGeom>
            <a:avLst/>
            <a:gdLst>
              <a:gd name="T0" fmla="*/ 0 w 1890"/>
              <a:gd name="T1" fmla="*/ 0 h 2374"/>
              <a:gd name="T2" fmla="*/ 2147483647 w 1890"/>
              <a:gd name="T3" fmla="*/ 2147483647 h 2374"/>
              <a:gd name="T4" fmla="*/ 2147483647 w 1890"/>
              <a:gd name="T5" fmla="*/ 2147483647 h 2374"/>
              <a:gd name="T6" fmla="*/ 2147483647 w 1890"/>
              <a:gd name="T7" fmla="*/ 2147483647 h 2374"/>
              <a:gd name="T8" fmla="*/ 0 60000 65536"/>
              <a:gd name="T9" fmla="*/ 0 60000 65536"/>
              <a:gd name="T10" fmla="*/ 0 60000 65536"/>
              <a:gd name="T11" fmla="*/ 0 60000 65536"/>
              <a:gd name="T12" fmla="*/ 0 w 1890"/>
              <a:gd name="T13" fmla="*/ 0 h 2374"/>
              <a:gd name="T14" fmla="*/ 1890 w 1890"/>
              <a:gd name="T15" fmla="*/ 2374 h 2374"/>
            </a:gdLst>
            <a:ahLst/>
            <a:cxnLst>
              <a:cxn ang="T8">
                <a:pos x="T0" y="T1"/>
              </a:cxn>
              <a:cxn ang="T9">
                <a:pos x="T2" y="T3"/>
              </a:cxn>
              <a:cxn ang="T10">
                <a:pos x="T4" y="T5"/>
              </a:cxn>
              <a:cxn ang="T11">
                <a:pos x="T6" y="T7"/>
              </a:cxn>
            </a:cxnLst>
            <a:rect l="T12" t="T13" r="T14" b="T15"/>
            <a:pathLst>
              <a:path w="1890" h="2374">
                <a:moveTo>
                  <a:pt x="0" y="0"/>
                </a:moveTo>
                <a:cubicBezTo>
                  <a:pt x="23" y="385"/>
                  <a:pt x="46" y="771"/>
                  <a:pt x="318" y="1134"/>
                </a:cubicBezTo>
                <a:cubicBezTo>
                  <a:pt x="590" y="1497"/>
                  <a:pt x="1376" y="1980"/>
                  <a:pt x="1633" y="2177"/>
                </a:cubicBezTo>
                <a:cubicBezTo>
                  <a:pt x="1890" y="2374"/>
                  <a:pt x="1875" y="2343"/>
                  <a:pt x="1860" y="2313"/>
                </a:cubicBezTo>
              </a:path>
            </a:pathLst>
          </a:custGeom>
          <a:noFill/>
          <a:ln w="28575">
            <a:solidFill>
              <a:srgbClr val="00CCFF"/>
            </a:solidFill>
            <a:round/>
            <a:headEnd/>
            <a:tailEnd/>
          </a:ln>
        </p:spPr>
        <p:txBody>
          <a:bodyPr/>
          <a:lstStyle/>
          <a:p>
            <a:endParaRPr lang="en-TT"/>
          </a:p>
        </p:txBody>
      </p:sp>
      <p:sp>
        <p:nvSpPr>
          <p:cNvPr id="45066" name="AutoShape 17"/>
          <p:cNvSpPr>
            <a:spLocks/>
          </p:cNvSpPr>
          <p:nvPr/>
        </p:nvSpPr>
        <p:spPr bwMode="auto">
          <a:xfrm>
            <a:off x="6091238" y="2012950"/>
            <a:ext cx="1936750" cy="479425"/>
          </a:xfrm>
          <a:prstGeom prst="borderCallout2">
            <a:avLst>
              <a:gd name="adj1" fmla="val 23843"/>
              <a:gd name="adj2" fmla="val -3935"/>
              <a:gd name="adj3" fmla="val 23843"/>
              <a:gd name="adj4" fmla="val -27625"/>
              <a:gd name="adj5" fmla="val 98676"/>
              <a:gd name="adj6" fmla="val -52296"/>
            </a:avLst>
          </a:prstGeom>
          <a:noFill/>
          <a:ln w="9525">
            <a:solidFill>
              <a:schemeClr val="tx1"/>
            </a:solidFill>
            <a:miter lim="800000"/>
            <a:headEnd/>
            <a:tailEnd/>
          </a:ln>
        </p:spPr>
        <p:txBody>
          <a:bodyPr/>
          <a:lstStyle/>
          <a:p>
            <a:pPr algn="ctr"/>
            <a:r>
              <a:rPr lang="en-CA"/>
              <a:t>Recognized</a:t>
            </a:r>
          </a:p>
        </p:txBody>
      </p:sp>
      <p:sp>
        <p:nvSpPr>
          <p:cNvPr id="16395" name="Text Box 18"/>
          <p:cNvSpPr txBox="1">
            <a:spLocks noChangeArrowheads="1"/>
          </p:cNvSpPr>
          <p:nvPr/>
        </p:nvSpPr>
        <p:spPr bwMode="auto">
          <a:xfrm>
            <a:off x="1528763" y="2606675"/>
            <a:ext cx="5473700" cy="677863"/>
          </a:xfrm>
          <a:prstGeom prst="rect">
            <a:avLst/>
          </a:prstGeom>
          <a:noFill/>
          <a:ln w="9525">
            <a:noFill/>
            <a:miter lim="800000"/>
            <a:headEnd/>
            <a:tailEnd/>
          </a:ln>
        </p:spPr>
        <p:txBody>
          <a:bodyPr>
            <a:spAutoFit/>
          </a:bodyPr>
          <a:lstStyle/>
          <a:p>
            <a:pPr algn="ctr">
              <a:spcBef>
                <a:spcPct val="50000"/>
              </a:spcBef>
              <a:tabLst>
                <a:tab pos="1341438" algn="l"/>
                <a:tab pos="3322638" algn="l"/>
              </a:tabLst>
            </a:pPr>
            <a:r>
              <a:rPr lang="en-CA" b="1" dirty="0">
                <a:solidFill>
                  <a:srgbClr val="FF0000"/>
                </a:solidFill>
              </a:rPr>
              <a:t>Formal</a:t>
            </a:r>
          </a:p>
          <a:p>
            <a:pPr algn="ctr">
              <a:tabLst>
                <a:tab pos="1341438" algn="l"/>
                <a:tab pos="3322638" algn="l"/>
              </a:tabLst>
            </a:pPr>
            <a:r>
              <a:rPr lang="en-CA" sz="2000" dirty="0"/>
              <a:t>	</a:t>
            </a:r>
          </a:p>
        </p:txBody>
      </p:sp>
      <p:sp>
        <p:nvSpPr>
          <p:cNvPr id="16396" name="Text Box 27"/>
          <p:cNvSpPr txBox="1">
            <a:spLocks noChangeArrowheads="1"/>
          </p:cNvSpPr>
          <p:nvPr/>
        </p:nvSpPr>
        <p:spPr bwMode="auto">
          <a:xfrm>
            <a:off x="1970088" y="5154613"/>
            <a:ext cx="5040312" cy="457200"/>
          </a:xfrm>
          <a:prstGeom prst="rect">
            <a:avLst/>
          </a:prstGeom>
          <a:noFill/>
          <a:ln w="9525">
            <a:noFill/>
            <a:miter lim="800000"/>
            <a:headEnd/>
            <a:tailEnd/>
          </a:ln>
        </p:spPr>
        <p:txBody>
          <a:bodyPr>
            <a:spAutoFit/>
          </a:bodyPr>
          <a:lstStyle/>
          <a:p>
            <a:pPr>
              <a:spcBef>
                <a:spcPct val="50000"/>
              </a:spcBef>
              <a:tabLst>
                <a:tab pos="2773363" algn="l"/>
              </a:tabLst>
            </a:pPr>
            <a:r>
              <a:rPr lang="en-CA"/>
              <a:t>Non-formal	           Informal</a:t>
            </a:r>
          </a:p>
        </p:txBody>
      </p:sp>
      <p:cxnSp>
        <p:nvCxnSpPr>
          <p:cNvPr id="45069" name="AutoShape 28"/>
          <p:cNvCxnSpPr>
            <a:cxnSpLocks noChangeShapeType="1"/>
          </p:cNvCxnSpPr>
          <p:nvPr/>
        </p:nvCxnSpPr>
        <p:spPr bwMode="auto">
          <a:xfrm rot="10800000" flipH="1" flipV="1">
            <a:off x="1838325" y="5383213"/>
            <a:ext cx="4895850" cy="1587"/>
          </a:xfrm>
          <a:prstGeom prst="bentConnector5">
            <a:avLst>
              <a:gd name="adj1" fmla="val -4671"/>
              <a:gd name="adj2" fmla="val 22100009"/>
              <a:gd name="adj3" fmla="val 104671"/>
            </a:avLst>
          </a:prstGeom>
          <a:noFill/>
          <a:ln w="9525">
            <a:solidFill>
              <a:schemeClr val="tx1"/>
            </a:solidFill>
            <a:miter lim="800000"/>
            <a:headEnd/>
            <a:tailEnd/>
          </a:ln>
        </p:spPr>
      </p:cxnSp>
      <p:sp>
        <p:nvSpPr>
          <p:cNvPr id="45070" name="Text Box 29"/>
          <p:cNvSpPr txBox="1">
            <a:spLocks noChangeArrowheads="1"/>
          </p:cNvSpPr>
          <p:nvPr/>
        </p:nvSpPr>
        <p:spPr bwMode="auto">
          <a:xfrm>
            <a:off x="1982788" y="6034088"/>
            <a:ext cx="4464050" cy="366712"/>
          </a:xfrm>
          <a:prstGeom prst="rect">
            <a:avLst/>
          </a:prstGeom>
          <a:noFill/>
          <a:ln w="9525">
            <a:noFill/>
            <a:miter lim="800000"/>
            <a:headEnd/>
            <a:tailEnd/>
          </a:ln>
        </p:spPr>
        <p:txBody>
          <a:bodyPr>
            <a:spAutoFit/>
          </a:bodyPr>
          <a:lstStyle/>
          <a:p>
            <a:pPr algn="ctr">
              <a:spcBef>
                <a:spcPct val="50000"/>
              </a:spcBef>
            </a:pPr>
            <a:r>
              <a:rPr lang="en-US"/>
              <a:t>Large Section of the workforce</a:t>
            </a:r>
            <a:endParaRPr lang="en-CA"/>
          </a:p>
        </p:txBody>
      </p:sp>
      <p:sp>
        <p:nvSpPr>
          <p:cNvPr id="45071" name="Line 30"/>
          <p:cNvSpPr>
            <a:spLocks noChangeShapeType="1"/>
          </p:cNvSpPr>
          <p:nvPr/>
        </p:nvSpPr>
        <p:spPr bwMode="auto">
          <a:xfrm>
            <a:off x="4286250" y="5799138"/>
            <a:ext cx="0" cy="144462"/>
          </a:xfrm>
          <a:prstGeom prst="line">
            <a:avLst/>
          </a:prstGeom>
          <a:noFill/>
          <a:ln w="9525">
            <a:solidFill>
              <a:schemeClr val="tx1"/>
            </a:solidFill>
            <a:round/>
            <a:headEnd/>
            <a:tailEnd/>
          </a:ln>
        </p:spPr>
        <p:txBody>
          <a:bodyPr/>
          <a:lstStyle/>
          <a:p>
            <a:endParaRPr lang="en-TT"/>
          </a:p>
        </p:txBody>
      </p:sp>
      <p:sp>
        <p:nvSpPr>
          <p:cNvPr id="45072" name="Text Box 31"/>
          <p:cNvSpPr txBox="1">
            <a:spLocks noChangeArrowheads="1"/>
          </p:cNvSpPr>
          <p:nvPr/>
        </p:nvSpPr>
        <p:spPr bwMode="auto">
          <a:xfrm>
            <a:off x="396875" y="3068638"/>
            <a:ext cx="2303463" cy="1616075"/>
          </a:xfrm>
          <a:prstGeom prst="rect">
            <a:avLst/>
          </a:prstGeom>
          <a:noFill/>
          <a:ln w="9525">
            <a:noFill/>
            <a:miter lim="800000"/>
            <a:headEnd/>
            <a:tailEnd/>
          </a:ln>
        </p:spPr>
        <p:txBody>
          <a:bodyPr>
            <a:spAutoFit/>
          </a:bodyPr>
          <a:lstStyle/>
          <a:p>
            <a:pPr>
              <a:spcBef>
                <a:spcPct val="50000"/>
              </a:spcBef>
            </a:pPr>
            <a:r>
              <a:rPr lang="en-CA" sz="2000" i="1"/>
              <a:t>Most learning exists below the surface where it is unrecognized and under-utilized.</a:t>
            </a:r>
          </a:p>
        </p:txBody>
      </p:sp>
      <p:sp>
        <p:nvSpPr>
          <p:cNvPr id="45073" name="Line 14"/>
          <p:cNvSpPr>
            <a:spLocks noChangeShapeType="1"/>
          </p:cNvSpPr>
          <p:nvPr/>
        </p:nvSpPr>
        <p:spPr bwMode="auto">
          <a:xfrm>
            <a:off x="1042988" y="3048000"/>
            <a:ext cx="7345362" cy="73025"/>
          </a:xfrm>
          <a:prstGeom prst="line">
            <a:avLst/>
          </a:prstGeom>
          <a:noFill/>
          <a:ln w="38100">
            <a:solidFill>
              <a:srgbClr val="3399FF"/>
            </a:solidFill>
            <a:round/>
            <a:headEnd/>
            <a:tailEnd/>
          </a:ln>
        </p:spPr>
        <p:txBody>
          <a:bodyPr/>
          <a:lstStyle/>
          <a:p>
            <a:endParaRPr lang="en-TT"/>
          </a:p>
        </p:txBody>
      </p:sp>
      <p:sp>
        <p:nvSpPr>
          <p:cNvPr id="45074" name="AutoShape 35"/>
          <p:cNvSpPr>
            <a:spLocks/>
          </p:cNvSpPr>
          <p:nvPr/>
        </p:nvSpPr>
        <p:spPr bwMode="auto">
          <a:xfrm>
            <a:off x="6372225" y="3748088"/>
            <a:ext cx="2232025" cy="473075"/>
          </a:xfrm>
          <a:prstGeom prst="borderCallout2">
            <a:avLst>
              <a:gd name="adj1" fmla="val 24162"/>
              <a:gd name="adj2" fmla="val -3412"/>
              <a:gd name="adj3" fmla="val 24162"/>
              <a:gd name="adj4" fmla="val -26671"/>
              <a:gd name="adj5" fmla="val 22819"/>
              <a:gd name="adj6" fmla="val -50852"/>
            </a:avLst>
          </a:prstGeom>
          <a:noFill/>
          <a:ln w="9525">
            <a:solidFill>
              <a:schemeClr val="tx1"/>
            </a:solidFill>
            <a:miter lim="800000"/>
            <a:headEnd/>
            <a:tailEnd/>
          </a:ln>
        </p:spPr>
        <p:txBody>
          <a:bodyPr/>
          <a:lstStyle/>
          <a:p>
            <a:pPr algn="ctr"/>
            <a:r>
              <a:rPr lang="en-CA"/>
              <a:t>Unrecognized</a:t>
            </a:r>
          </a:p>
          <a:p>
            <a:pPr algn="ctr"/>
            <a:endParaRPr lang="en-CA"/>
          </a:p>
        </p:txBody>
      </p:sp>
      <p:sp>
        <p:nvSpPr>
          <p:cNvPr id="19" name="Rectangle 4"/>
          <p:cNvSpPr txBox="1">
            <a:spLocks noChangeArrowheads="1"/>
          </p:cNvSpPr>
          <p:nvPr/>
        </p:nvSpPr>
        <p:spPr>
          <a:xfrm>
            <a:off x="304800" y="76200"/>
            <a:ext cx="8382000" cy="554038"/>
          </a:xfrm>
          <a:prstGeom prst="rect">
            <a:avLst/>
          </a:prstGeom>
          <a:solidFill>
            <a:schemeClr val="bg1">
              <a:alpha val="48000"/>
            </a:schemeClr>
          </a:solidFill>
        </p:spPr>
        <p:txBody>
          <a:bodyPr lIns="0" tIns="0" rIns="0" bIns="0">
            <a:spAutoFit/>
          </a:bodyPr>
          <a:lstStyle/>
          <a:p>
            <a:pPr algn="ctr" defTabSz="914363" fontAlgn="auto">
              <a:lnSpc>
                <a:spcPct val="90000"/>
              </a:lnSpc>
              <a:spcAft>
                <a:spcPts val="0"/>
              </a:spcAft>
              <a:defRPr/>
            </a:pPr>
            <a:r>
              <a:rPr lang="en-CA" sz="4000" b="1" spc="-150" dirty="0">
                <a:ln w="3175">
                  <a:noFill/>
                </a:ln>
                <a:effectLst>
                  <a:outerShdw blurRad="50800" dist="38100" dir="2700000" algn="tl" rotWithShape="0">
                    <a:prstClr val="black">
                      <a:alpha val="40000"/>
                    </a:prstClr>
                  </a:outerShdw>
                </a:effectLst>
                <a:latin typeface="+mj-lt"/>
                <a:cs typeface="Arial" charset="0"/>
              </a:rPr>
              <a:t>Recognized learning  in context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395"/>
                                        </p:tgtEl>
                                        <p:attrNameLst>
                                          <p:attrName>style.visibility</p:attrName>
                                        </p:attrNameLst>
                                      </p:cBhvr>
                                      <p:to>
                                        <p:strVal val="visible"/>
                                      </p:to>
                                    </p:set>
                                    <p:anim calcmode="lin" valueType="num">
                                      <p:cBhvr additive="base">
                                        <p:cTn id="7" dur="500" fill="hold"/>
                                        <p:tgtEl>
                                          <p:spTgt spid="16395"/>
                                        </p:tgtEl>
                                        <p:attrNameLst>
                                          <p:attrName>ppt_x</p:attrName>
                                        </p:attrNameLst>
                                      </p:cBhvr>
                                      <p:tavLst>
                                        <p:tav tm="0">
                                          <p:val>
                                            <p:strVal val="#ppt_x"/>
                                          </p:val>
                                        </p:tav>
                                        <p:tav tm="100000">
                                          <p:val>
                                            <p:strVal val="#ppt_x"/>
                                          </p:val>
                                        </p:tav>
                                      </p:tavLst>
                                    </p:anim>
                                    <p:anim calcmode="lin" valueType="num">
                                      <p:cBhvr additive="base">
                                        <p:cTn id="8" dur="500" fill="hold"/>
                                        <p:tgtEl>
                                          <p:spTgt spid="1639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396"/>
                                        </p:tgtEl>
                                        <p:attrNameLst>
                                          <p:attrName>style.visibility</p:attrName>
                                        </p:attrNameLst>
                                      </p:cBhvr>
                                      <p:to>
                                        <p:strVal val="visible"/>
                                      </p:to>
                                    </p:set>
                                    <p:animEffect transition="in" filter="fade">
                                      <p:cBhvr>
                                        <p:cTn id="12" dur="500"/>
                                        <p:tgtEl>
                                          <p:spTgt spid="16396"/>
                                        </p:tgtEl>
                                      </p:cBhvr>
                                    </p:animEffect>
                                    <p:anim calcmode="lin" valueType="num">
                                      <p:cBhvr>
                                        <p:cTn id="13" dur="500" fill="hold"/>
                                        <p:tgtEl>
                                          <p:spTgt spid="16396"/>
                                        </p:tgtEl>
                                        <p:attrNameLst>
                                          <p:attrName>ppt_x</p:attrName>
                                        </p:attrNameLst>
                                      </p:cBhvr>
                                      <p:tavLst>
                                        <p:tav tm="0">
                                          <p:val>
                                            <p:strVal val="#ppt_x"/>
                                          </p:val>
                                        </p:tav>
                                        <p:tav tm="100000">
                                          <p:val>
                                            <p:strVal val="#ppt_x"/>
                                          </p:val>
                                        </p:tav>
                                      </p:tavLst>
                                    </p:anim>
                                    <p:anim calcmode="lin" valueType="num">
                                      <p:cBhvr>
                                        <p:cTn id="14" dur="500" fill="hold"/>
                                        <p:tgtEl>
                                          <p:spTgt spid="163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p:bldP spid="163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txBox="1">
            <a:spLocks noChangeArrowheads="1"/>
          </p:cNvSpPr>
          <p:nvPr/>
        </p:nvSpPr>
        <p:spPr bwMode="auto">
          <a:xfrm>
            <a:off x="484188" y="1304925"/>
            <a:ext cx="8153400" cy="4638675"/>
          </a:xfrm>
          <a:prstGeom prst="rect">
            <a:avLst/>
          </a:prstGeom>
          <a:noFill/>
          <a:ln w="9525">
            <a:noFill/>
            <a:miter lim="800000"/>
            <a:headEnd/>
            <a:tailEnd/>
          </a:ln>
        </p:spPr>
        <p:txBody>
          <a:bodyPr/>
          <a:lstStyle/>
          <a:p>
            <a:pPr marL="396875" indent="-396875" defTabSz="912813">
              <a:lnSpc>
                <a:spcPct val="150000"/>
              </a:lnSpc>
              <a:spcBef>
                <a:spcPct val="20000"/>
              </a:spcBef>
              <a:buSzPct val="60000"/>
              <a:buFontTx/>
              <a:buBlip>
                <a:blip r:embed="rId3"/>
              </a:buBlip>
            </a:pPr>
            <a:r>
              <a:rPr lang="en-US" sz="2000" dirty="0" smtClean="0">
                <a:latin typeface="Calibri" pitchFamily="34" charset="0"/>
                <a:cs typeface="Calibri" pitchFamily="34" charset="0"/>
              </a:rPr>
              <a:t>International Practice has evolved since 1930’s-Pestalozzi (1907), Dewey (1938),Kolb (1984)</a:t>
            </a:r>
          </a:p>
          <a:p>
            <a:pPr marL="396875" indent="-396875" defTabSz="912813">
              <a:lnSpc>
                <a:spcPct val="150000"/>
              </a:lnSpc>
              <a:spcBef>
                <a:spcPct val="20000"/>
              </a:spcBef>
              <a:buSzPct val="60000"/>
              <a:buFontTx/>
              <a:buBlip>
                <a:blip r:embed="rId3"/>
              </a:buBlip>
            </a:pPr>
            <a:r>
              <a:rPr lang="en-US" sz="2000" dirty="0" smtClean="0">
                <a:latin typeface="Calibri" pitchFamily="34" charset="0"/>
                <a:cs typeface="Calibri" pitchFamily="34" charset="0"/>
              </a:rPr>
              <a:t>Used </a:t>
            </a:r>
            <a:r>
              <a:rPr lang="en-US" sz="2000" dirty="0">
                <a:latin typeface="Calibri" pitchFamily="34" charset="0"/>
                <a:cs typeface="Calibri" pitchFamily="34" charset="0"/>
              </a:rPr>
              <a:t>by the NTATT since 2006</a:t>
            </a:r>
          </a:p>
          <a:p>
            <a:pPr marL="396875" indent="-396875" algn="just" defTabSz="912813">
              <a:lnSpc>
                <a:spcPct val="150000"/>
              </a:lnSpc>
              <a:spcBef>
                <a:spcPct val="20000"/>
              </a:spcBef>
              <a:buSzPct val="60000"/>
              <a:buFontTx/>
              <a:buBlip>
                <a:blip r:embed="rId3"/>
              </a:buBlip>
            </a:pPr>
            <a:r>
              <a:rPr lang="en-TT" sz="2000" dirty="0" smtClean="0">
                <a:latin typeface="Calibri" pitchFamily="34" charset="0"/>
                <a:cs typeface="Calibri" pitchFamily="34" charset="0"/>
              </a:rPr>
              <a:t>2010:Policy Tertiary Education TVET and Life Long Learning and in support of Government’s strategy to expand access to participation in TVET.</a:t>
            </a:r>
          </a:p>
          <a:p>
            <a:pPr marL="396875" indent="-396875" algn="just" defTabSz="912813">
              <a:lnSpc>
                <a:spcPct val="150000"/>
              </a:lnSpc>
              <a:spcBef>
                <a:spcPct val="20000"/>
              </a:spcBef>
              <a:buSzPct val="60000"/>
              <a:buFontTx/>
              <a:buBlip>
                <a:blip r:embed="rId3"/>
              </a:buBlip>
            </a:pPr>
            <a:r>
              <a:rPr lang="en-TT" sz="2000" dirty="0" smtClean="0">
                <a:latin typeface="Calibri" pitchFamily="34" charset="0"/>
                <a:cs typeface="Calibri" pitchFamily="34" charset="0"/>
              </a:rPr>
              <a:t>Goal : </a:t>
            </a:r>
            <a:r>
              <a:rPr lang="en-TT" sz="2000" dirty="0">
                <a:latin typeface="Calibri" pitchFamily="34" charset="0"/>
                <a:cs typeface="Calibri" pitchFamily="34" charset="0"/>
              </a:rPr>
              <a:t>the </a:t>
            </a:r>
            <a:r>
              <a:rPr lang="en-TT" sz="2000" b="1" dirty="0">
                <a:latin typeface="Calibri" pitchFamily="34" charset="0"/>
                <a:cs typeface="Calibri" pitchFamily="34" charset="0"/>
              </a:rPr>
              <a:t>Workforce Assessment Centres </a:t>
            </a:r>
            <a:r>
              <a:rPr lang="en-TT" sz="2000" dirty="0">
                <a:latin typeface="Calibri" pitchFamily="34" charset="0"/>
                <a:cs typeface="Calibri" pitchFamily="34" charset="0"/>
              </a:rPr>
              <a:t>(WACs) to assess skilled but uncertified individuals within the workforce in Trinidad and Tobago, leading to the award of the Trinidad and Tobago National Vocational Qualification (TTNVQ) or the Caribbean Vocational Qualification (</a:t>
            </a:r>
            <a:r>
              <a:rPr lang="en-TT" sz="2400" dirty="0">
                <a:latin typeface="Calibri" pitchFamily="34" charset="0"/>
                <a:cs typeface="Calibri" pitchFamily="34" charset="0"/>
              </a:rPr>
              <a:t>CVQ).</a:t>
            </a:r>
            <a:r>
              <a:rPr lang="en-US" sz="2400" dirty="0">
                <a:latin typeface="Calibri" pitchFamily="34" charset="0"/>
                <a:cs typeface="Calibri" pitchFamily="34" charset="0"/>
              </a:rPr>
              <a:t> </a:t>
            </a:r>
            <a:r>
              <a:rPr lang="en-TT" sz="2400" dirty="0">
                <a:latin typeface="Calibri" pitchFamily="34" charset="0"/>
                <a:cs typeface="Calibri" pitchFamily="34" charset="0"/>
              </a:rPr>
              <a:t> </a:t>
            </a:r>
          </a:p>
        </p:txBody>
      </p:sp>
      <p:sp>
        <p:nvSpPr>
          <p:cNvPr id="4" name="Rectangle 4"/>
          <p:cNvSpPr txBox="1">
            <a:spLocks noGrp="1" noChangeArrowheads="1"/>
          </p:cNvSpPr>
          <p:nvPr>
            <p:ph type="title"/>
          </p:nvPr>
        </p:nvSpPr>
        <p:spPr>
          <a:xfrm>
            <a:off x="354013" y="105038"/>
            <a:ext cx="8382000" cy="569387"/>
          </a:xfrm>
          <a:solidFill>
            <a:schemeClr val="bg1">
              <a:alpha val="48000"/>
            </a:schemeClr>
          </a:solidFill>
        </p:spPr>
        <p:txBody>
          <a:bodyPr lIns="0" tIns="0" rIns="0" bIns="0">
            <a:spAutoFit/>
          </a:bodyPr>
          <a:lstStyle/>
          <a:p>
            <a:pPr defTabSz="914363" eaLnBrk="1" fontAlgn="auto" hangingPunct="1">
              <a:lnSpc>
                <a:spcPct val="90000"/>
              </a:lnSpc>
              <a:spcAft>
                <a:spcPts val="0"/>
              </a:spcAft>
              <a:defRPr/>
            </a:pPr>
            <a:r>
              <a:rPr lang="en-CA" sz="4000" spc="-150" dirty="0" smtClean="0">
                <a:ln w="3175">
                  <a:noFill/>
                </a:ln>
                <a:solidFill>
                  <a:schemeClr val="tx1"/>
                </a:solidFill>
                <a:effectLst>
                  <a:outerShdw blurRad="50800" dist="38100" dir="2700000" algn="tl" rotWithShape="0">
                    <a:prstClr val="black">
                      <a:alpha val="40000"/>
                    </a:prstClr>
                  </a:outerShdw>
                </a:effectLst>
              </a:rPr>
              <a:t>PLAR in </a:t>
            </a:r>
            <a:r>
              <a:rPr lang="en-CA" sz="4000" spc="-150" dirty="0">
                <a:ln w="3175">
                  <a:noFill/>
                </a:ln>
                <a:solidFill>
                  <a:schemeClr val="tx1"/>
                </a:solidFill>
                <a:effectLst>
                  <a:outerShdw blurRad="50800" dist="38100" dir="2700000" algn="tl" rotWithShape="0">
                    <a:prstClr val="black">
                      <a:alpha val="40000"/>
                    </a:prstClr>
                  </a:outerShdw>
                </a:effectLst>
              </a:rPr>
              <a:t>context</a:t>
            </a: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Placeholder 2"/>
          <p:cNvSpPr>
            <a:spLocks noGrp="1"/>
          </p:cNvSpPr>
          <p:nvPr>
            <p:ph type="body" sz="quarter" idx="10"/>
          </p:nvPr>
        </p:nvSpPr>
        <p:spPr>
          <a:xfrm>
            <a:off x="0" y="2438400"/>
            <a:ext cx="9067800" cy="2971800"/>
          </a:xfrm>
        </p:spPr>
        <p:txBody>
          <a:bodyPr/>
          <a:lstStyle/>
          <a:p>
            <a:pPr eaLnBrk="1" hangingPunct="1">
              <a:lnSpc>
                <a:spcPct val="150000"/>
              </a:lnSpc>
            </a:pPr>
            <a:r>
              <a:rPr lang="en-US" sz="2200" smtClean="0"/>
              <a:t>Developing a more competent, flexible workforce; </a:t>
            </a:r>
          </a:p>
          <a:p>
            <a:pPr eaLnBrk="1" hangingPunct="1">
              <a:lnSpc>
                <a:spcPct val="150000"/>
              </a:lnSpc>
            </a:pPr>
            <a:r>
              <a:rPr lang="en-US" sz="2200" smtClean="0"/>
              <a:t>Empowering individuals to take more responsibility for their training and personal development </a:t>
            </a:r>
          </a:p>
          <a:p>
            <a:pPr eaLnBrk="1" hangingPunct="1">
              <a:lnSpc>
                <a:spcPct val="150000"/>
              </a:lnSpc>
            </a:pPr>
            <a:r>
              <a:rPr lang="en-US" sz="2200" smtClean="0"/>
              <a:t>Making the certification of individuals more flexible </a:t>
            </a:r>
          </a:p>
          <a:p>
            <a:pPr eaLnBrk="1" hangingPunct="1">
              <a:lnSpc>
                <a:spcPct val="150000"/>
              </a:lnSpc>
            </a:pPr>
            <a:r>
              <a:rPr lang="en-US" sz="2200" smtClean="0"/>
              <a:t>Recognizing the validity of learning outside of the formal education sector. </a:t>
            </a:r>
          </a:p>
          <a:p>
            <a:pPr eaLnBrk="1" hangingPunct="1"/>
            <a:endParaRPr lang="en-US" smtClean="0"/>
          </a:p>
        </p:txBody>
      </p:sp>
      <p:sp>
        <p:nvSpPr>
          <p:cNvPr id="47107" name="Rectangle 4"/>
          <p:cNvSpPr>
            <a:spLocks noChangeArrowheads="1"/>
          </p:cNvSpPr>
          <p:nvPr/>
        </p:nvSpPr>
        <p:spPr bwMode="auto">
          <a:xfrm>
            <a:off x="247650" y="152400"/>
            <a:ext cx="8686800" cy="1882775"/>
          </a:xfrm>
          <a:prstGeom prst="rect">
            <a:avLst/>
          </a:prstGeom>
          <a:noFill/>
          <a:ln w="9525">
            <a:noFill/>
            <a:miter lim="800000"/>
            <a:headEnd/>
            <a:tailEnd/>
          </a:ln>
        </p:spPr>
        <p:txBody>
          <a:bodyPr>
            <a:spAutoFit/>
          </a:bodyPr>
          <a:lstStyle/>
          <a:p>
            <a:pPr defTabSz="912813">
              <a:lnSpc>
                <a:spcPts val="4700"/>
              </a:lnSpc>
              <a:spcBef>
                <a:spcPct val="20000"/>
              </a:spcBef>
            </a:pPr>
            <a:r>
              <a:rPr lang="en-US" sz="2800" b="1">
                <a:solidFill>
                  <a:srgbClr val="000000"/>
                </a:solidFill>
                <a:latin typeface="Calibri" pitchFamily="34" charset="0"/>
              </a:rPr>
              <a:t>The National Training Agency (NTA) of Trinidad and Tobago endorses Prior Learning Assessment and Recognition as an alternative means of:</a:t>
            </a:r>
            <a:endParaRPr lang="en-US" sz="2800">
              <a:solidFill>
                <a:srgbClr val="000000"/>
              </a:solidFill>
              <a:latin typeface="Calibri" pitchFamily="34" charset="0"/>
            </a:endParaRPr>
          </a:p>
        </p:txBody>
      </p:sp>
    </p:spTree>
  </p:cSld>
  <p:clrMapOvr>
    <a:masterClrMapping/>
  </p:clrMapOvr>
  <p:transition>
    <p:random/>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Sample presentation slides(5)">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oncours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1_Concours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3.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4.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5.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6.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7.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8.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60C426F7CEC044B9D64D5FAE411AC0" ma:contentTypeVersion="2" ma:contentTypeDescription="Create a new document." ma:contentTypeScope="" ma:versionID="5ecdbb735a56c4d7f29415a1a4ab52d7">
  <xsd:schema xmlns:xsd="http://www.w3.org/2001/XMLSchema" xmlns:p="http://schemas.microsoft.com/office/2006/metadata/properties" xmlns:ns1="http://schemas.microsoft.com/sharepoint/v3" targetNamespace="http://schemas.microsoft.com/office/2006/metadata/properties" ma:root="true" ma:fieldsID="f9d873ed045ab22ad3054ad32f3cf82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CC35DC1-9D8D-4806-A68B-B5815CE80B2D}"/>
</file>

<file path=customXml/itemProps2.xml><?xml version="1.0" encoding="utf-8"?>
<ds:datastoreItem xmlns:ds="http://schemas.openxmlformats.org/officeDocument/2006/customXml" ds:itemID="{8A42C9A4-64CB-4413-9783-8D4EA7569053}"/>
</file>

<file path=customXml/itemProps3.xml><?xml version="1.0" encoding="utf-8"?>
<ds:datastoreItem xmlns:ds="http://schemas.openxmlformats.org/officeDocument/2006/customXml" ds:itemID="{CF1793EA-4544-48A4-B16F-92D401977B90}"/>
</file>

<file path=docProps/app.xml><?xml version="1.0" encoding="utf-8"?>
<Properties xmlns="http://schemas.openxmlformats.org/officeDocument/2006/extended-properties" xmlns:vt="http://schemas.openxmlformats.org/officeDocument/2006/docPropsVTypes">
  <Template/>
  <TotalTime>1526</TotalTime>
  <Words>2679</Words>
  <Application>Microsoft Office PowerPoint</Application>
  <PresentationFormat>On-screen Show (4:3)</PresentationFormat>
  <Paragraphs>307</Paragraphs>
  <Slides>42</Slides>
  <Notes>42</Notes>
  <HiddenSlides>0</HiddenSlides>
  <MMClips>0</MMClips>
  <ScaleCrop>false</ScaleCrop>
  <HeadingPairs>
    <vt:vector size="4" baseType="variant">
      <vt:variant>
        <vt:lpstr>Theme</vt:lpstr>
      </vt:variant>
      <vt:variant>
        <vt:i4>4</vt:i4>
      </vt:variant>
      <vt:variant>
        <vt:lpstr>Slide Titles</vt:lpstr>
      </vt:variant>
      <vt:variant>
        <vt:i4>42</vt:i4>
      </vt:variant>
    </vt:vector>
  </HeadingPairs>
  <TitlesOfParts>
    <vt:vector size="46" baseType="lpstr">
      <vt:lpstr>Sample presentation slides(5)</vt:lpstr>
      <vt:lpstr>White with Courier font for code slides</vt:lpstr>
      <vt:lpstr>Concourse</vt:lpstr>
      <vt:lpstr>1_Concourse</vt:lpstr>
      <vt:lpstr>Slide 1</vt:lpstr>
      <vt:lpstr>PRIOR LEARNING ASSESSMENT AND RECOGNITION</vt:lpstr>
      <vt:lpstr>Slide 3</vt:lpstr>
      <vt:lpstr>Slide 4</vt:lpstr>
      <vt:lpstr>What is PLAR?</vt:lpstr>
      <vt:lpstr>What is PLAR?</vt:lpstr>
      <vt:lpstr>Recognized learning is like the tip of an iceberg</vt:lpstr>
      <vt:lpstr>PLAR in context</vt:lpstr>
      <vt:lpstr>Slide 9</vt:lpstr>
      <vt:lpstr>Forms of Evidence for PLAR</vt:lpstr>
      <vt:lpstr>PLAR Assessment Methods</vt:lpstr>
      <vt:lpstr>Slide 12</vt:lpstr>
      <vt:lpstr>Quality Assurance in PLAR</vt:lpstr>
      <vt:lpstr>Model Employed for Quality Assurance in PLAR (WACs)</vt:lpstr>
      <vt:lpstr>CENTRE APPROVAL</vt:lpstr>
      <vt:lpstr>CENTRE APPROVAL</vt:lpstr>
      <vt:lpstr>Principles of Sound Assessment</vt:lpstr>
      <vt:lpstr>Certification </vt:lpstr>
      <vt:lpstr>Minimum Standards for PLAR</vt:lpstr>
      <vt:lpstr>STANDARDS FOR PLAR</vt:lpstr>
      <vt:lpstr>Administrative Policies  </vt:lpstr>
      <vt:lpstr>Certification Policies</vt:lpstr>
      <vt:lpstr>Certification Policies </vt:lpstr>
      <vt:lpstr>Role of NTA</vt:lpstr>
      <vt:lpstr>Role of NTA</vt:lpstr>
      <vt:lpstr>Role of Approved Training Providers</vt:lpstr>
      <vt:lpstr>Role of the Assessor</vt:lpstr>
      <vt:lpstr>Role of  the Assessor</vt:lpstr>
      <vt:lpstr>Role of Internal Verifier</vt:lpstr>
      <vt:lpstr>Role of the Internal verifier Cont’d</vt:lpstr>
      <vt:lpstr>Role of External Verifier</vt:lpstr>
      <vt:lpstr>Role of External Verifier</vt:lpstr>
      <vt:lpstr>QUALITY MANAGEMENT SYSTEM</vt:lpstr>
      <vt:lpstr>Quality Framework</vt:lpstr>
      <vt:lpstr>Slide 35</vt:lpstr>
      <vt:lpstr>Questions?</vt:lpstr>
      <vt:lpstr>Criteria for Managing the Assessment Processes</vt:lpstr>
      <vt:lpstr>INTERNAL VERIFIERS</vt:lpstr>
      <vt:lpstr>Criteria for Managing the Assessment Processes</vt:lpstr>
      <vt:lpstr>EXTERNAL VERIFIERS</vt:lpstr>
      <vt:lpstr>Slide 41</vt:lpstr>
      <vt:lpstr>Slide 42</vt:lpstr>
    </vt:vector>
  </TitlesOfParts>
  <Company>Academy of Eng.Tech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Ashmead Rajack</dc:creator>
  <cp:lastModifiedBy>presenters</cp:lastModifiedBy>
  <cp:revision>123</cp:revision>
  <dcterms:created xsi:type="dcterms:W3CDTF">2010-01-26T05:50:43Z</dcterms:created>
  <dcterms:modified xsi:type="dcterms:W3CDTF">2011-11-21T14:04:58Z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TC102867861033</vt:lpwstr>
  </property>
  <property fmtid="{D5CDD505-2E9C-101B-9397-08002B2CF9AE}" pid="3" name="ContentTypeId">
    <vt:lpwstr>0x0101002460C426F7CEC044B9D64D5FAE411AC0</vt:lpwstr>
  </property>
</Properties>
</file>